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30243463" cy="50406300"/>
  <p:notesSz cx="6858000" cy="9945688"/>
  <p:defaultTextStyle>
    <a:defPPr>
      <a:defRPr lang="ja-JP"/>
    </a:defPPr>
    <a:lvl1pPr marL="0" algn="l" defTabSz="4320540" rtl="0" eaLnBrk="1" latinLnBrk="0" hangingPunct="1">
      <a:defRPr kumimoji="1" sz="8500" kern="1200">
        <a:solidFill>
          <a:schemeClr val="tx1"/>
        </a:solidFill>
        <a:latin typeface="+mn-lt"/>
        <a:ea typeface="+mn-ea"/>
        <a:cs typeface="+mn-cs"/>
      </a:defRPr>
    </a:lvl1pPr>
    <a:lvl2pPr marL="2160270" algn="l" defTabSz="4320540" rtl="0" eaLnBrk="1" latinLnBrk="0" hangingPunct="1">
      <a:defRPr kumimoji="1" sz="8500" kern="1200">
        <a:solidFill>
          <a:schemeClr val="tx1"/>
        </a:solidFill>
        <a:latin typeface="+mn-lt"/>
        <a:ea typeface="+mn-ea"/>
        <a:cs typeface="+mn-cs"/>
      </a:defRPr>
    </a:lvl2pPr>
    <a:lvl3pPr marL="4320540" algn="l" defTabSz="4320540" rtl="0" eaLnBrk="1" latinLnBrk="0" hangingPunct="1">
      <a:defRPr kumimoji="1" sz="8500" kern="1200">
        <a:solidFill>
          <a:schemeClr val="tx1"/>
        </a:solidFill>
        <a:latin typeface="+mn-lt"/>
        <a:ea typeface="+mn-ea"/>
        <a:cs typeface="+mn-cs"/>
      </a:defRPr>
    </a:lvl3pPr>
    <a:lvl4pPr marL="6480810" algn="l" defTabSz="4320540" rtl="0" eaLnBrk="1" latinLnBrk="0" hangingPunct="1">
      <a:defRPr kumimoji="1" sz="8500" kern="1200">
        <a:solidFill>
          <a:schemeClr val="tx1"/>
        </a:solidFill>
        <a:latin typeface="+mn-lt"/>
        <a:ea typeface="+mn-ea"/>
        <a:cs typeface="+mn-cs"/>
      </a:defRPr>
    </a:lvl4pPr>
    <a:lvl5pPr marL="8641080" algn="l" defTabSz="4320540" rtl="0" eaLnBrk="1" latinLnBrk="0" hangingPunct="1">
      <a:defRPr kumimoji="1" sz="8500" kern="1200">
        <a:solidFill>
          <a:schemeClr val="tx1"/>
        </a:solidFill>
        <a:latin typeface="+mn-lt"/>
        <a:ea typeface="+mn-ea"/>
        <a:cs typeface="+mn-cs"/>
      </a:defRPr>
    </a:lvl5pPr>
    <a:lvl6pPr marL="10801350" algn="l" defTabSz="4320540" rtl="0" eaLnBrk="1" latinLnBrk="0" hangingPunct="1">
      <a:defRPr kumimoji="1" sz="8500" kern="1200">
        <a:solidFill>
          <a:schemeClr val="tx1"/>
        </a:solidFill>
        <a:latin typeface="+mn-lt"/>
        <a:ea typeface="+mn-ea"/>
        <a:cs typeface="+mn-cs"/>
      </a:defRPr>
    </a:lvl6pPr>
    <a:lvl7pPr marL="12961620" algn="l" defTabSz="4320540" rtl="0" eaLnBrk="1" latinLnBrk="0" hangingPunct="1">
      <a:defRPr kumimoji="1" sz="8500" kern="1200">
        <a:solidFill>
          <a:schemeClr val="tx1"/>
        </a:solidFill>
        <a:latin typeface="+mn-lt"/>
        <a:ea typeface="+mn-ea"/>
        <a:cs typeface="+mn-cs"/>
      </a:defRPr>
    </a:lvl7pPr>
    <a:lvl8pPr marL="15121890" algn="l" defTabSz="4320540" rtl="0" eaLnBrk="1" latinLnBrk="0" hangingPunct="1">
      <a:defRPr kumimoji="1" sz="8500" kern="1200">
        <a:solidFill>
          <a:schemeClr val="tx1"/>
        </a:solidFill>
        <a:latin typeface="+mn-lt"/>
        <a:ea typeface="+mn-ea"/>
        <a:cs typeface="+mn-cs"/>
      </a:defRPr>
    </a:lvl8pPr>
    <a:lvl9pPr marL="17282160" algn="l" defTabSz="4320540" rtl="0" eaLnBrk="1" latinLnBrk="0" hangingPunct="1">
      <a:defRPr kumimoji="1"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7938">
          <p15:clr>
            <a:srgbClr val="A4A3A4"/>
          </p15:clr>
        </p15:guide>
        <p15:guide id="3" pos="95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40" d="100"/>
          <a:sy n="40" d="100"/>
        </p:scale>
        <p:origin x="24" y="-6096"/>
      </p:cViewPr>
      <p:guideLst>
        <p:guide orient="horz" pos="15876"/>
        <p:guide pos="7938"/>
        <p:guide pos="952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近心面取り残し</a:t>
            </a:r>
            <a:r>
              <a:rPr lang="ja-JP"/>
              <a:t>率</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Sheet1!$C$3</c:f>
              <c:strCache>
                <c:ptCount val="1"/>
                <c:pt idx="0">
                  <c:v>１回目</c:v>
                </c:pt>
              </c:strCache>
            </c:strRef>
          </c:tx>
          <c:spPr>
            <a:solidFill>
              <a:srgbClr val="FF0000"/>
            </a:solidFill>
            <a:ln>
              <a:noFill/>
            </a:ln>
            <a:effectLst/>
          </c:spPr>
          <c:invertIfNegative val="0"/>
          <c:cat>
            <c:strRef>
              <c:f>Sheet1!$B$4:$B$9</c:f>
              <c:strCache>
                <c:ptCount val="6"/>
                <c:pt idx="0">
                  <c:v>Aさん</c:v>
                </c:pt>
                <c:pt idx="1">
                  <c:v>Bさん</c:v>
                </c:pt>
                <c:pt idx="2">
                  <c:v>Cさん</c:v>
                </c:pt>
                <c:pt idx="3">
                  <c:v>Dさん</c:v>
                </c:pt>
                <c:pt idx="4">
                  <c:v>Eさん</c:v>
                </c:pt>
                <c:pt idx="5">
                  <c:v>Fさん</c:v>
                </c:pt>
              </c:strCache>
            </c:strRef>
          </c:cat>
          <c:val>
            <c:numRef>
              <c:f>Sheet1!$C$4:$C$9</c:f>
              <c:numCache>
                <c:formatCode>General</c:formatCode>
                <c:ptCount val="6"/>
                <c:pt idx="0">
                  <c:v>6.6</c:v>
                </c:pt>
                <c:pt idx="1">
                  <c:v>20</c:v>
                </c:pt>
                <c:pt idx="2">
                  <c:v>2.4</c:v>
                </c:pt>
                <c:pt idx="3">
                  <c:v>27.1</c:v>
                </c:pt>
                <c:pt idx="4">
                  <c:v>8.1999999999999993</c:v>
                </c:pt>
                <c:pt idx="5">
                  <c:v>31.8</c:v>
                </c:pt>
              </c:numCache>
            </c:numRef>
          </c:val>
          <c:extLst>
            <c:ext xmlns:c16="http://schemas.microsoft.com/office/drawing/2014/chart" uri="{C3380CC4-5D6E-409C-BE32-E72D297353CC}">
              <c16:uniqueId val="{00000000-7BF0-46F2-AA62-CACC86AB3E0F}"/>
            </c:ext>
          </c:extLst>
        </c:ser>
        <c:ser>
          <c:idx val="1"/>
          <c:order val="1"/>
          <c:tx>
            <c:strRef>
              <c:f>Sheet1!$D$3</c:f>
              <c:strCache>
                <c:ptCount val="1"/>
                <c:pt idx="0">
                  <c:v>３回目</c:v>
                </c:pt>
              </c:strCache>
            </c:strRef>
          </c:tx>
          <c:spPr>
            <a:solidFill>
              <a:srgbClr val="00B0F0"/>
            </a:solidFill>
            <a:ln>
              <a:noFill/>
            </a:ln>
            <a:effectLst/>
          </c:spPr>
          <c:invertIfNegative val="0"/>
          <c:cat>
            <c:strRef>
              <c:f>Sheet1!$B$4:$B$9</c:f>
              <c:strCache>
                <c:ptCount val="6"/>
                <c:pt idx="0">
                  <c:v>Aさん</c:v>
                </c:pt>
                <c:pt idx="1">
                  <c:v>Bさん</c:v>
                </c:pt>
                <c:pt idx="2">
                  <c:v>Cさん</c:v>
                </c:pt>
                <c:pt idx="3">
                  <c:v>Dさん</c:v>
                </c:pt>
                <c:pt idx="4">
                  <c:v>Eさん</c:v>
                </c:pt>
                <c:pt idx="5">
                  <c:v>Fさん</c:v>
                </c:pt>
              </c:strCache>
            </c:strRef>
          </c:cat>
          <c:val>
            <c:numRef>
              <c:f>Sheet1!$D$4:$D$9</c:f>
              <c:numCache>
                <c:formatCode>General</c:formatCode>
                <c:ptCount val="6"/>
                <c:pt idx="0">
                  <c:v>1.2</c:v>
                </c:pt>
                <c:pt idx="1">
                  <c:v>2.2999999999999998</c:v>
                </c:pt>
                <c:pt idx="2">
                  <c:v>5.6</c:v>
                </c:pt>
                <c:pt idx="3">
                  <c:v>3.4</c:v>
                </c:pt>
                <c:pt idx="4">
                  <c:v>0</c:v>
                </c:pt>
                <c:pt idx="5">
                  <c:v>1.2</c:v>
                </c:pt>
              </c:numCache>
            </c:numRef>
          </c:val>
          <c:extLst>
            <c:ext xmlns:c16="http://schemas.microsoft.com/office/drawing/2014/chart" uri="{C3380CC4-5D6E-409C-BE32-E72D297353CC}">
              <c16:uniqueId val="{00000001-7BF0-46F2-AA62-CACC86AB3E0F}"/>
            </c:ext>
          </c:extLst>
        </c:ser>
        <c:dLbls>
          <c:showLegendKey val="0"/>
          <c:showVal val="0"/>
          <c:showCatName val="0"/>
          <c:showSerName val="0"/>
          <c:showPercent val="0"/>
          <c:showBubbleSize val="0"/>
        </c:dLbls>
        <c:gapWidth val="219"/>
        <c:overlap val="-27"/>
        <c:axId val="424577496"/>
        <c:axId val="424568496"/>
      </c:barChart>
      <c:catAx>
        <c:axId val="42457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568496"/>
        <c:crosses val="autoZero"/>
        <c:auto val="1"/>
        <c:lblAlgn val="ctr"/>
        <c:lblOffset val="100"/>
        <c:noMultiLvlLbl val="0"/>
      </c:catAx>
      <c:valAx>
        <c:axId val="424568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取り残し率（％）</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577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solidFill>
                  <a:schemeClr val="tx1"/>
                </a:solidFill>
                <a:latin typeface="ＭＳ Ｐゴシック" panose="020B0600070205080204" pitchFamily="50" charset="-128"/>
                <a:ea typeface="ＭＳ Ｐゴシック" panose="020B0600070205080204" pitchFamily="50" charset="-128"/>
              </a:rPr>
              <a:t>超音波チップの変遷</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Sheet1!$C$2</c:f>
              <c:strCache>
                <c:ptCount val="1"/>
                <c:pt idx="0">
                  <c:v>1回目</c:v>
                </c:pt>
              </c:strCache>
            </c:strRef>
          </c:tx>
          <c:spPr>
            <a:solidFill>
              <a:srgbClr val="00B050"/>
            </a:solidFill>
            <a:ln>
              <a:noFill/>
            </a:ln>
            <a:effectLst/>
          </c:spPr>
          <c:invertIfNegative val="0"/>
          <c:cat>
            <c:strRef>
              <c:f>Sheet1!$B$3:$B$8</c:f>
              <c:strCache>
                <c:ptCount val="6"/>
                <c:pt idx="0">
                  <c:v>TK1-1S</c:v>
                </c:pt>
                <c:pt idx="1">
                  <c:v>TK1-1L</c:v>
                </c:pt>
                <c:pt idx="2">
                  <c:v>UP-SRP</c:v>
                </c:pt>
                <c:pt idx="3">
                  <c:v>HY2R</c:v>
                </c:pt>
                <c:pt idx="4">
                  <c:v>H3</c:v>
                </c:pt>
                <c:pt idx="5">
                  <c:v>H4L,R</c:v>
                </c:pt>
              </c:strCache>
            </c:strRef>
          </c:cat>
          <c:val>
            <c:numRef>
              <c:f>Sheet1!$C$3:$C$8</c:f>
              <c:numCache>
                <c:formatCode>General</c:formatCode>
                <c:ptCount val="6"/>
                <c:pt idx="0">
                  <c:v>6</c:v>
                </c:pt>
                <c:pt idx="1">
                  <c:v>1</c:v>
                </c:pt>
                <c:pt idx="2">
                  <c:v>2</c:v>
                </c:pt>
                <c:pt idx="3">
                  <c:v>2</c:v>
                </c:pt>
              </c:numCache>
            </c:numRef>
          </c:val>
          <c:extLst>
            <c:ext xmlns:c16="http://schemas.microsoft.com/office/drawing/2014/chart" uri="{C3380CC4-5D6E-409C-BE32-E72D297353CC}">
              <c16:uniqueId val="{00000000-8C67-4A41-85F1-42950B641987}"/>
            </c:ext>
          </c:extLst>
        </c:ser>
        <c:ser>
          <c:idx val="1"/>
          <c:order val="1"/>
          <c:tx>
            <c:strRef>
              <c:f>Sheet1!$D$2</c:f>
              <c:strCache>
                <c:ptCount val="1"/>
                <c:pt idx="0">
                  <c:v>3回目</c:v>
                </c:pt>
              </c:strCache>
            </c:strRef>
          </c:tx>
          <c:spPr>
            <a:solidFill>
              <a:schemeClr val="accent1">
                <a:lumMod val="75000"/>
              </a:schemeClr>
            </a:solidFill>
            <a:ln>
              <a:noFill/>
            </a:ln>
            <a:effectLst/>
          </c:spPr>
          <c:invertIfNegative val="0"/>
          <c:cat>
            <c:strRef>
              <c:f>Sheet1!$B$3:$B$8</c:f>
              <c:strCache>
                <c:ptCount val="6"/>
                <c:pt idx="0">
                  <c:v>TK1-1S</c:v>
                </c:pt>
                <c:pt idx="1">
                  <c:v>TK1-1L</c:v>
                </c:pt>
                <c:pt idx="2">
                  <c:v>UP-SRP</c:v>
                </c:pt>
                <c:pt idx="3">
                  <c:v>HY2R</c:v>
                </c:pt>
                <c:pt idx="4">
                  <c:v>H3</c:v>
                </c:pt>
                <c:pt idx="5">
                  <c:v>H4L,R</c:v>
                </c:pt>
              </c:strCache>
            </c:strRef>
          </c:cat>
          <c:val>
            <c:numRef>
              <c:f>Sheet1!$D$3:$D$8</c:f>
              <c:numCache>
                <c:formatCode>General</c:formatCode>
                <c:ptCount val="6"/>
                <c:pt idx="0">
                  <c:v>6</c:v>
                </c:pt>
                <c:pt idx="2">
                  <c:v>1</c:v>
                </c:pt>
                <c:pt idx="4">
                  <c:v>5</c:v>
                </c:pt>
                <c:pt idx="5">
                  <c:v>1</c:v>
                </c:pt>
              </c:numCache>
            </c:numRef>
          </c:val>
          <c:extLst>
            <c:ext xmlns:c16="http://schemas.microsoft.com/office/drawing/2014/chart" uri="{C3380CC4-5D6E-409C-BE32-E72D297353CC}">
              <c16:uniqueId val="{00000001-8C67-4A41-85F1-42950B641987}"/>
            </c:ext>
          </c:extLst>
        </c:ser>
        <c:dLbls>
          <c:showLegendKey val="0"/>
          <c:showVal val="0"/>
          <c:showCatName val="0"/>
          <c:showSerName val="0"/>
          <c:showPercent val="0"/>
          <c:showBubbleSize val="0"/>
        </c:dLbls>
        <c:gapWidth val="219"/>
        <c:overlap val="-27"/>
        <c:axId val="361616744"/>
        <c:axId val="361623584"/>
      </c:barChart>
      <c:catAx>
        <c:axId val="361616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1623584"/>
        <c:crosses val="autoZero"/>
        <c:auto val="1"/>
        <c:lblAlgn val="ctr"/>
        <c:lblOffset val="100"/>
        <c:noMultiLvlLbl val="0"/>
      </c:catAx>
      <c:valAx>
        <c:axId val="361623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latin typeface="ＭＳ Ｐゴシック" panose="020B0600070205080204" pitchFamily="50" charset="-128"/>
                    <a:ea typeface="ＭＳ Ｐゴシック" panose="020B0600070205080204" pitchFamily="50" charset="-128"/>
                  </a:rPr>
                  <a:t>人数</a:t>
                </a:r>
              </a:p>
            </c:rich>
          </c:tx>
          <c:layout>
            <c:manualLayout>
              <c:xMode val="edge"/>
              <c:yMode val="edge"/>
              <c:x val="2.2753128555176336E-2"/>
              <c:y val="0.4184754162047433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1616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latin typeface="ＭＳ Ｐゴシック" panose="020B0600070205080204" pitchFamily="50" charset="-128"/>
                <a:ea typeface="ＭＳ Ｐゴシック" panose="020B0600070205080204" pitchFamily="50" charset="-128"/>
              </a:rPr>
              <a:t>キュレットの変遷</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4696323366161014E-2"/>
          <c:y val="0.17699965225204017"/>
          <c:w val="0.83742981241544456"/>
          <c:h val="0.44404978884798002"/>
        </c:manualLayout>
      </c:layout>
      <c:barChart>
        <c:barDir val="col"/>
        <c:grouping val="clustered"/>
        <c:varyColors val="0"/>
        <c:ser>
          <c:idx val="0"/>
          <c:order val="0"/>
          <c:tx>
            <c:strRef>
              <c:f>Sheet1!$C$17</c:f>
              <c:strCache>
                <c:ptCount val="1"/>
                <c:pt idx="0">
                  <c:v>１回目</c:v>
                </c:pt>
              </c:strCache>
            </c:strRef>
          </c:tx>
          <c:spPr>
            <a:solidFill>
              <a:srgbClr val="FF3399"/>
            </a:solidFill>
            <a:ln>
              <a:noFill/>
            </a:ln>
            <a:effectLst/>
          </c:spPr>
          <c:invertIfNegative val="0"/>
          <c:cat>
            <c:strRef>
              <c:f>Sheet1!$B$18:$B$26</c:f>
              <c:strCache>
                <c:ptCount val="9"/>
                <c:pt idx="0">
                  <c:v>１１・１２</c:v>
                </c:pt>
                <c:pt idx="1">
                  <c:v>１３・１４</c:v>
                </c:pt>
                <c:pt idx="2">
                  <c:v>コロンビア４R/４L</c:v>
                </c:pt>
                <c:pt idx="3">
                  <c:v>７・８</c:v>
                </c:pt>
                <c:pt idx="4">
                  <c:v>１・２</c:v>
                </c:pt>
                <c:pt idx="5">
                  <c:v>MacroGRA7/8</c:v>
                </c:pt>
                <c:pt idx="6">
                  <c:v>マッコールミニ</c:v>
                </c:pt>
                <c:pt idx="7">
                  <c:v>コロンビア１３・１４</c:v>
                </c:pt>
                <c:pt idx="8">
                  <c:v>ミントMN-mini</c:v>
                </c:pt>
              </c:strCache>
            </c:strRef>
          </c:cat>
          <c:val>
            <c:numRef>
              <c:f>Sheet1!$C$18:$C$26</c:f>
              <c:numCache>
                <c:formatCode>General</c:formatCode>
                <c:ptCount val="9"/>
                <c:pt idx="0">
                  <c:v>6</c:v>
                </c:pt>
                <c:pt idx="1">
                  <c:v>6</c:v>
                </c:pt>
                <c:pt idx="2">
                  <c:v>1</c:v>
                </c:pt>
                <c:pt idx="3">
                  <c:v>1</c:v>
                </c:pt>
                <c:pt idx="4">
                  <c:v>1</c:v>
                </c:pt>
                <c:pt idx="5">
                  <c:v>1</c:v>
                </c:pt>
              </c:numCache>
            </c:numRef>
          </c:val>
          <c:extLst>
            <c:ext xmlns:c16="http://schemas.microsoft.com/office/drawing/2014/chart" uri="{C3380CC4-5D6E-409C-BE32-E72D297353CC}">
              <c16:uniqueId val="{00000000-C300-42F4-8361-04469723D1F8}"/>
            </c:ext>
          </c:extLst>
        </c:ser>
        <c:ser>
          <c:idx val="1"/>
          <c:order val="1"/>
          <c:tx>
            <c:strRef>
              <c:f>Sheet1!$D$17</c:f>
              <c:strCache>
                <c:ptCount val="1"/>
                <c:pt idx="0">
                  <c:v>３回目</c:v>
                </c:pt>
              </c:strCache>
            </c:strRef>
          </c:tx>
          <c:spPr>
            <a:solidFill>
              <a:srgbClr val="FFFF00"/>
            </a:solidFill>
            <a:ln>
              <a:noFill/>
            </a:ln>
            <a:effectLst/>
          </c:spPr>
          <c:invertIfNegative val="0"/>
          <c:cat>
            <c:strRef>
              <c:f>Sheet1!$B$18:$B$26</c:f>
              <c:strCache>
                <c:ptCount val="9"/>
                <c:pt idx="0">
                  <c:v>１１・１２</c:v>
                </c:pt>
                <c:pt idx="1">
                  <c:v>１３・１４</c:v>
                </c:pt>
                <c:pt idx="2">
                  <c:v>コロンビア４R/４L</c:v>
                </c:pt>
                <c:pt idx="3">
                  <c:v>７・８</c:v>
                </c:pt>
                <c:pt idx="4">
                  <c:v>１・２</c:v>
                </c:pt>
                <c:pt idx="5">
                  <c:v>MacroGRA7/8</c:v>
                </c:pt>
                <c:pt idx="6">
                  <c:v>マッコールミニ</c:v>
                </c:pt>
                <c:pt idx="7">
                  <c:v>コロンビア１３・１４</c:v>
                </c:pt>
                <c:pt idx="8">
                  <c:v>ミントMN-mini</c:v>
                </c:pt>
              </c:strCache>
            </c:strRef>
          </c:cat>
          <c:val>
            <c:numRef>
              <c:f>Sheet1!$D$18:$D$26</c:f>
              <c:numCache>
                <c:formatCode>General</c:formatCode>
                <c:ptCount val="9"/>
                <c:pt idx="0">
                  <c:v>4</c:v>
                </c:pt>
                <c:pt idx="1">
                  <c:v>6</c:v>
                </c:pt>
                <c:pt idx="2">
                  <c:v>2</c:v>
                </c:pt>
                <c:pt idx="3">
                  <c:v>2</c:v>
                </c:pt>
                <c:pt idx="6">
                  <c:v>1</c:v>
                </c:pt>
                <c:pt idx="7">
                  <c:v>1</c:v>
                </c:pt>
                <c:pt idx="8">
                  <c:v>2</c:v>
                </c:pt>
              </c:numCache>
            </c:numRef>
          </c:val>
          <c:extLst>
            <c:ext xmlns:c16="http://schemas.microsoft.com/office/drawing/2014/chart" uri="{C3380CC4-5D6E-409C-BE32-E72D297353CC}">
              <c16:uniqueId val="{00000001-C300-42F4-8361-04469723D1F8}"/>
            </c:ext>
          </c:extLst>
        </c:ser>
        <c:dLbls>
          <c:showLegendKey val="0"/>
          <c:showVal val="0"/>
          <c:showCatName val="0"/>
          <c:showSerName val="0"/>
          <c:showPercent val="0"/>
          <c:showBubbleSize val="0"/>
        </c:dLbls>
        <c:gapWidth val="219"/>
        <c:overlap val="-27"/>
        <c:axId val="361631864"/>
        <c:axId val="361629344"/>
      </c:barChart>
      <c:catAx>
        <c:axId val="361631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1629344"/>
        <c:crosses val="autoZero"/>
        <c:auto val="1"/>
        <c:lblAlgn val="ctr"/>
        <c:lblOffset val="100"/>
        <c:noMultiLvlLbl val="0"/>
      </c:catAx>
      <c:valAx>
        <c:axId val="361629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人数</a:t>
                </a:r>
              </a:p>
            </c:rich>
          </c:tx>
          <c:layout>
            <c:manualLayout>
              <c:xMode val="edge"/>
              <c:yMode val="edge"/>
              <c:x val="6.7531979981819536E-3"/>
              <c:y val="1.943269692134305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1631864"/>
        <c:crosses val="autoZero"/>
        <c:crossBetween val="between"/>
      </c:valAx>
      <c:spPr>
        <a:noFill/>
        <a:ln>
          <a:noFill/>
        </a:ln>
        <a:effectLst/>
      </c:spPr>
    </c:plotArea>
    <c:legend>
      <c:legendPos val="b"/>
      <c:layout>
        <c:manualLayout>
          <c:xMode val="edge"/>
          <c:yMode val="edge"/>
          <c:x val="0.19663345103572524"/>
          <c:y val="0.90446885874650695"/>
          <c:w val="0.27582639601763381"/>
          <c:h val="8.54086995611483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7T02:56:20.944"/>
    </inkml:context>
    <inkml:brush xml:id="br0">
      <inkml:brushProperty name="width" value="0.05" units="cm"/>
      <inkml:brushProperty name="height" value="0.05" units="cm"/>
      <inkml:brushProperty name="color" value="#004F8B"/>
    </inkml:brush>
  </inkml:definitions>
  <inkml:trace contextRef="#ctx0" brushRef="#br0">480 91 24494,'-467'-91'0,"467"2532"0,467-3370 0,-467-492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7T02:55:42.904"/>
    </inkml:context>
    <inkml:brush xml:id="br0">
      <inkml:brushProperty name="width" value="0.05" units="cm"/>
      <inkml:brushProperty name="height" value="0.05" units="cm"/>
      <inkml:brushProperty name="color" value="#004F8B"/>
    </inkml:brush>
  </inkml:definitions>
  <inkml:trace contextRef="#ctx0" brushRef="#br0">6 1 24575,'440'0'0,"-426"0"0,-1 0 0,1 1 0,-1 1 0,0-1 0,1 2 0,22 8 0,-32-9 0,1 0 0,0 0 0,-1 1 0,0 0 0,1 0 0,-1 0 0,0 0 0,-1 0 0,1 1 0,0-1 0,-1 2 0,0-1 0,0 0 0,0 0 0,0 1 0,-1 0 0,0-1 0,1 1 0,-2-1 0,3 10 0,1 19 0,-1 0 0,-1 0 0,-2-1 0,-6 56 0,2-21 0,3-55 0,-2 42 0,-1 1 0,-14 71 0,6-67 0,-6 113 0,15 61 0,3-162 0,-1-58 0,0 2 0,-2-1 0,1 1 0,-8 25 0,8-33 0,-1-2 0,-1 2 0,0-1 0,0 0 0,0-1 0,-1 1 0,1 0 0,-2-1 0,1 0 0,0 0 0,-1 0 0,-9 7 0,1-3 0,0 0 0,-1-2 0,1 0 0,-2 0 0,0-2 0,1 1 0,-1-1 0,0-2 0,0 1 0,-22 1 0,17-4 0,1 0 0,-1-1 0,1-1 0,0 0 0,-1-2 0,1-1 0,-36-11 0,48 13 0,-1-2 0,1 1 0,1 0 0,-1-2 0,1 2 0,0-2 0,-1 0 0,1 0 0,1 0 0,-1-1 0,-7-9 0,6 4 0,1 1 0,-1-2 0,1 1 0,1 0 0,1-1 0,-6-18 0,2-3 0,2-2 0,1 1 0,2 0 0,2-44 0,5-800-1365,-4 837-5461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68260" y="15658627"/>
            <a:ext cx="25706944" cy="10804684"/>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4536521" y="28563570"/>
            <a:ext cx="21170424" cy="12881610"/>
          </a:xfrm>
        </p:spPr>
        <p:txBody>
          <a:bodyPr/>
          <a:lstStyle>
            <a:lvl1pPr marL="0" indent="0" algn="ctr">
              <a:buNone/>
              <a:defRPr>
                <a:solidFill>
                  <a:schemeClr val="tx1">
                    <a:tint val="75000"/>
                  </a:schemeClr>
                </a:solidFill>
              </a:defRPr>
            </a:lvl1pPr>
            <a:lvl2pPr marL="2160270" indent="0" algn="ctr">
              <a:buNone/>
              <a:defRPr>
                <a:solidFill>
                  <a:schemeClr val="tx1">
                    <a:tint val="75000"/>
                  </a:schemeClr>
                </a:solidFill>
              </a:defRPr>
            </a:lvl2pPr>
            <a:lvl3pPr marL="4320540" indent="0" algn="ctr">
              <a:buNone/>
              <a:defRPr>
                <a:solidFill>
                  <a:schemeClr val="tx1">
                    <a:tint val="75000"/>
                  </a:schemeClr>
                </a:solidFill>
              </a:defRPr>
            </a:lvl3pPr>
            <a:lvl4pPr marL="6480810" indent="0" algn="ctr">
              <a:buNone/>
              <a:defRPr>
                <a:solidFill>
                  <a:schemeClr val="tx1">
                    <a:tint val="75000"/>
                  </a:schemeClr>
                </a:solidFill>
              </a:defRPr>
            </a:lvl4pPr>
            <a:lvl5pPr marL="8641080" indent="0" algn="ctr">
              <a:buNone/>
              <a:defRPr>
                <a:solidFill>
                  <a:schemeClr val="tx1">
                    <a:tint val="75000"/>
                  </a:schemeClr>
                </a:solidFill>
              </a:defRPr>
            </a:lvl5pPr>
            <a:lvl6pPr marL="10801350" indent="0" algn="ctr">
              <a:buNone/>
              <a:defRPr>
                <a:solidFill>
                  <a:schemeClr val="tx1">
                    <a:tint val="75000"/>
                  </a:schemeClr>
                </a:solidFill>
              </a:defRPr>
            </a:lvl6pPr>
            <a:lvl7pPr marL="12961620" indent="0" algn="ctr">
              <a:buNone/>
              <a:defRPr>
                <a:solidFill>
                  <a:schemeClr val="tx1">
                    <a:tint val="75000"/>
                  </a:schemeClr>
                </a:solidFill>
              </a:defRPr>
            </a:lvl7pPr>
            <a:lvl8pPr marL="15121890" indent="0" algn="ctr">
              <a:buNone/>
              <a:defRPr>
                <a:solidFill>
                  <a:schemeClr val="tx1">
                    <a:tint val="75000"/>
                  </a:schemeClr>
                </a:solidFill>
              </a:defRPr>
            </a:lvl8pPr>
            <a:lvl9pPr marL="1728216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0434421" y="14841856"/>
            <a:ext cx="18755147" cy="316112843"/>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168977" y="14841856"/>
            <a:ext cx="55761385" cy="316112843"/>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389025" y="32390720"/>
            <a:ext cx="25706944" cy="10011251"/>
          </a:xfrm>
        </p:spPr>
        <p:txBody>
          <a:bodyPr anchor="t"/>
          <a:lstStyle>
            <a:lvl1pPr algn="l">
              <a:defRPr sz="189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2389025" y="21364344"/>
            <a:ext cx="25706944" cy="11026374"/>
          </a:xfrm>
        </p:spPr>
        <p:txBody>
          <a:bodyPr anchor="b"/>
          <a:lstStyle>
            <a:lvl1pPr marL="0" indent="0">
              <a:buNone/>
              <a:defRPr sz="9500">
                <a:solidFill>
                  <a:schemeClr val="tx1">
                    <a:tint val="75000"/>
                  </a:schemeClr>
                </a:solidFill>
              </a:defRPr>
            </a:lvl1pPr>
            <a:lvl2pPr marL="2160270" indent="0">
              <a:buNone/>
              <a:defRPr sz="8500">
                <a:solidFill>
                  <a:schemeClr val="tx1">
                    <a:tint val="75000"/>
                  </a:schemeClr>
                </a:solidFill>
              </a:defRPr>
            </a:lvl2pPr>
            <a:lvl3pPr marL="4320540" indent="0">
              <a:buNone/>
              <a:defRPr sz="7600">
                <a:solidFill>
                  <a:schemeClr val="tx1">
                    <a:tint val="75000"/>
                  </a:schemeClr>
                </a:solidFill>
              </a:defRPr>
            </a:lvl3pPr>
            <a:lvl4pPr marL="6480810" indent="0">
              <a:buNone/>
              <a:defRPr sz="6600">
                <a:solidFill>
                  <a:schemeClr val="tx1">
                    <a:tint val="75000"/>
                  </a:schemeClr>
                </a:solidFill>
              </a:defRPr>
            </a:lvl4pPr>
            <a:lvl5pPr marL="8641080" indent="0">
              <a:buNone/>
              <a:defRPr sz="6600">
                <a:solidFill>
                  <a:schemeClr val="tx1">
                    <a:tint val="75000"/>
                  </a:schemeClr>
                </a:solidFill>
              </a:defRPr>
            </a:lvl5pPr>
            <a:lvl6pPr marL="10801350" indent="0">
              <a:buNone/>
              <a:defRPr sz="6600">
                <a:solidFill>
                  <a:schemeClr val="tx1">
                    <a:tint val="75000"/>
                  </a:schemeClr>
                </a:solidFill>
              </a:defRPr>
            </a:lvl6pPr>
            <a:lvl7pPr marL="12961620" indent="0">
              <a:buNone/>
              <a:defRPr sz="6600">
                <a:solidFill>
                  <a:schemeClr val="tx1">
                    <a:tint val="75000"/>
                  </a:schemeClr>
                </a:solidFill>
              </a:defRPr>
            </a:lvl7pPr>
            <a:lvl8pPr marL="15121890" indent="0">
              <a:buNone/>
              <a:defRPr sz="6600">
                <a:solidFill>
                  <a:schemeClr val="tx1">
                    <a:tint val="75000"/>
                  </a:schemeClr>
                </a:solidFill>
              </a:defRPr>
            </a:lvl8pPr>
            <a:lvl9pPr marL="17282160" indent="0">
              <a:buNone/>
              <a:defRPr sz="66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168978" y="86449142"/>
            <a:ext cx="37258267" cy="244505556"/>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1931301" y="86449142"/>
            <a:ext cx="37258267" cy="244505556"/>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512174" y="2018589"/>
            <a:ext cx="27219117" cy="8401050"/>
          </a:xfr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1512174" y="11283081"/>
            <a:ext cx="13362782" cy="470225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1512174" y="15985331"/>
            <a:ext cx="13362782" cy="29041967"/>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15363262" y="11283081"/>
            <a:ext cx="13368030" cy="470225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15363262" y="15985331"/>
            <a:ext cx="13368030" cy="29041967"/>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12176" y="2006917"/>
            <a:ext cx="9949891" cy="8541068"/>
          </a:xfrm>
        </p:spPr>
        <p:txBody>
          <a:bodyPr anchor="b"/>
          <a:lstStyle>
            <a:lvl1pPr algn="l">
              <a:defRPr sz="9500" b="1"/>
            </a:lvl1pPr>
          </a:lstStyle>
          <a:p>
            <a:r>
              <a:rPr kumimoji="1" lang="ja-JP" altLang="en-US"/>
              <a:t>マスタ タイトルの書式設定</a:t>
            </a:r>
          </a:p>
        </p:txBody>
      </p:sp>
      <p:sp>
        <p:nvSpPr>
          <p:cNvPr id="3" name="コンテンツ プレースホルダ 2"/>
          <p:cNvSpPr>
            <a:spLocks noGrp="1"/>
          </p:cNvSpPr>
          <p:nvPr>
            <p:ph idx="1"/>
          </p:nvPr>
        </p:nvSpPr>
        <p:spPr>
          <a:xfrm>
            <a:off x="11824355" y="2006922"/>
            <a:ext cx="16906936" cy="43020381"/>
          </a:xfrm>
        </p:spPr>
        <p:txBody>
          <a:bodyPr/>
          <a:lstStyle>
            <a:lvl1pPr>
              <a:defRPr sz="15100"/>
            </a:lvl1pPr>
            <a:lvl2pPr>
              <a:defRPr sz="13200"/>
            </a:lvl2pPr>
            <a:lvl3pPr>
              <a:defRPr sz="11300"/>
            </a:lvl3pPr>
            <a:lvl4pPr>
              <a:defRPr sz="9500"/>
            </a:lvl4pPr>
            <a:lvl5pPr>
              <a:defRPr sz="9500"/>
            </a:lvl5pPr>
            <a:lvl6pPr>
              <a:defRPr sz="9500"/>
            </a:lvl6pPr>
            <a:lvl7pPr>
              <a:defRPr sz="9500"/>
            </a:lvl7pPr>
            <a:lvl8pPr>
              <a:defRPr sz="9500"/>
            </a:lvl8pPr>
            <a:lvl9pPr>
              <a:defRPr sz="9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1512176" y="10547990"/>
            <a:ext cx="9949891" cy="34479313"/>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927931" y="35284410"/>
            <a:ext cx="18146078" cy="4165524"/>
          </a:xfrm>
        </p:spPr>
        <p:txBody>
          <a:bodyPr anchor="b"/>
          <a:lstStyle>
            <a:lvl1pPr algn="l">
              <a:defRPr sz="9500" b="1"/>
            </a:lvl1pPr>
          </a:lstStyle>
          <a:p>
            <a:r>
              <a:rPr kumimoji="1" lang="ja-JP" altLang="en-US"/>
              <a:t>マスタ タイトルの書式設定</a:t>
            </a:r>
          </a:p>
        </p:txBody>
      </p:sp>
      <p:sp>
        <p:nvSpPr>
          <p:cNvPr id="3" name="図プレースホルダ 2"/>
          <p:cNvSpPr>
            <a:spLocks noGrp="1"/>
          </p:cNvSpPr>
          <p:nvPr>
            <p:ph type="pic" idx="1"/>
          </p:nvPr>
        </p:nvSpPr>
        <p:spPr>
          <a:xfrm>
            <a:off x="5927931" y="4503896"/>
            <a:ext cx="18146078" cy="30243780"/>
          </a:xfrm>
        </p:spPr>
        <p:txBody>
          <a:bodyPr/>
          <a:lstStyle>
            <a:lvl1pPr marL="0" indent="0">
              <a:buNone/>
              <a:defRPr sz="15100"/>
            </a:lvl1pPr>
            <a:lvl2pPr marL="2160270" indent="0">
              <a:buNone/>
              <a:defRPr sz="13200"/>
            </a:lvl2pPr>
            <a:lvl3pPr marL="4320540" indent="0">
              <a:buNone/>
              <a:defRPr sz="11300"/>
            </a:lvl3pPr>
            <a:lvl4pPr marL="6480810" indent="0">
              <a:buNone/>
              <a:defRPr sz="9500"/>
            </a:lvl4pPr>
            <a:lvl5pPr marL="8641080" indent="0">
              <a:buNone/>
              <a:defRPr sz="9500"/>
            </a:lvl5pPr>
            <a:lvl6pPr marL="10801350" indent="0">
              <a:buNone/>
              <a:defRPr sz="9500"/>
            </a:lvl6pPr>
            <a:lvl7pPr marL="12961620" indent="0">
              <a:buNone/>
              <a:defRPr sz="9500"/>
            </a:lvl7pPr>
            <a:lvl8pPr marL="15121890" indent="0">
              <a:buNone/>
              <a:defRPr sz="9500"/>
            </a:lvl8pPr>
            <a:lvl9pPr marL="17282160" indent="0">
              <a:buNone/>
              <a:defRPr sz="9500"/>
            </a:lvl9pPr>
          </a:lstStyle>
          <a:p>
            <a:endParaRPr kumimoji="1" lang="ja-JP" altLang="en-US"/>
          </a:p>
        </p:txBody>
      </p:sp>
      <p:sp>
        <p:nvSpPr>
          <p:cNvPr id="4" name="テキスト プレースホルダ 3"/>
          <p:cNvSpPr>
            <a:spLocks noGrp="1"/>
          </p:cNvSpPr>
          <p:nvPr>
            <p:ph type="body" sz="half" idx="2"/>
          </p:nvPr>
        </p:nvSpPr>
        <p:spPr>
          <a:xfrm>
            <a:off x="5927931" y="39449934"/>
            <a:ext cx="18146078" cy="5915736"/>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97A01BE-B01F-4BF7-B98B-637D558E7802}" type="datetimeFigureOut">
              <a:rPr kumimoji="1" lang="ja-JP" altLang="en-US" smtClean="0"/>
              <a:pPr/>
              <a:t>2025/10/27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68D601-C3C0-48F9-830D-98D2A7CFD92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1512174" y="2018589"/>
            <a:ext cx="27219117" cy="8401050"/>
          </a:xfrm>
          <a:prstGeom prst="rect">
            <a:avLst/>
          </a:prstGeom>
        </p:spPr>
        <p:txBody>
          <a:bodyPr vert="horz" lIns="432054" tIns="216027" rIns="432054" bIns="216027"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1512174" y="11761474"/>
            <a:ext cx="27219117" cy="33265828"/>
          </a:xfrm>
          <a:prstGeom prst="rect">
            <a:avLst/>
          </a:prstGeom>
        </p:spPr>
        <p:txBody>
          <a:bodyPr vert="horz" lIns="432054" tIns="216027" rIns="432054" bIns="216027"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1512174" y="46719177"/>
            <a:ext cx="7056808" cy="2683669"/>
          </a:xfrm>
          <a:prstGeom prst="rect">
            <a:avLst/>
          </a:prstGeom>
        </p:spPr>
        <p:txBody>
          <a:bodyPr vert="horz" lIns="432054" tIns="216027" rIns="432054" bIns="216027" rtlCol="0" anchor="ctr"/>
          <a:lstStyle>
            <a:lvl1pPr algn="l">
              <a:defRPr sz="5700">
                <a:solidFill>
                  <a:schemeClr val="tx1">
                    <a:tint val="75000"/>
                  </a:schemeClr>
                </a:solidFill>
              </a:defRPr>
            </a:lvl1pPr>
          </a:lstStyle>
          <a:p>
            <a:fld id="{797A01BE-B01F-4BF7-B98B-637D558E7802}" type="datetimeFigureOut">
              <a:rPr kumimoji="1" lang="ja-JP" altLang="en-US" smtClean="0"/>
              <a:pPr/>
              <a:t>2025/10/27</a:t>
            </a:fld>
            <a:endParaRPr kumimoji="1" lang="ja-JP" altLang="en-US"/>
          </a:p>
        </p:txBody>
      </p:sp>
      <p:sp>
        <p:nvSpPr>
          <p:cNvPr id="5" name="フッター プレースホルダ 4"/>
          <p:cNvSpPr>
            <a:spLocks noGrp="1"/>
          </p:cNvSpPr>
          <p:nvPr>
            <p:ph type="ftr" sz="quarter" idx="3"/>
          </p:nvPr>
        </p:nvSpPr>
        <p:spPr>
          <a:xfrm>
            <a:off x="10333183" y="46719177"/>
            <a:ext cx="9577097" cy="2683669"/>
          </a:xfrm>
          <a:prstGeom prst="rect">
            <a:avLst/>
          </a:prstGeom>
        </p:spPr>
        <p:txBody>
          <a:bodyPr vert="horz" lIns="432054" tIns="216027" rIns="432054" bIns="216027" rtlCol="0" anchor="ctr"/>
          <a:lstStyle>
            <a:lvl1pPr algn="ctr">
              <a:defRPr sz="57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21674483" y="46719177"/>
            <a:ext cx="7056808" cy="2683669"/>
          </a:xfrm>
          <a:prstGeom prst="rect">
            <a:avLst/>
          </a:prstGeom>
        </p:spPr>
        <p:txBody>
          <a:bodyPr vert="horz" lIns="432054" tIns="216027" rIns="432054" bIns="216027" rtlCol="0" anchor="ctr"/>
          <a:lstStyle>
            <a:lvl1pPr algn="r">
              <a:defRPr sz="5700">
                <a:solidFill>
                  <a:schemeClr val="tx1">
                    <a:tint val="75000"/>
                  </a:schemeClr>
                </a:solidFill>
              </a:defRPr>
            </a:lvl1pPr>
          </a:lstStyle>
          <a:p>
            <a:fld id="{5E68D601-C3C0-48F9-830D-98D2A7CFD92E}"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20540" rtl="0" eaLnBrk="1" latinLnBrk="0" hangingPunct="1">
        <a:spcBef>
          <a:spcPct val="0"/>
        </a:spcBef>
        <a:buNone/>
        <a:defRPr kumimoji="1" sz="20800" kern="1200">
          <a:solidFill>
            <a:schemeClr val="tx1"/>
          </a:solidFill>
          <a:latin typeface="+mj-lt"/>
          <a:ea typeface="+mj-ea"/>
          <a:cs typeface="+mj-cs"/>
        </a:defRPr>
      </a:lvl1pPr>
    </p:titleStyle>
    <p:bodyStyle>
      <a:lvl1pPr marL="1620203" indent="-1620203" algn="l" defTabSz="4320540" rtl="0" eaLnBrk="1" latinLnBrk="0" hangingPunct="1">
        <a:spcBef>
          <a:spcPct val="20000"/>
        </a:spcBef>
        <a:buFont typeface="Arial" pitchFamily="34" charset="0"/>
        <a:buChar char="•"/>
        <a:defRPr kumimoji="1" sz="15100" kern="1200">
          <a:solidFill>
            <a:schemeClr val="tx1"/>
          </a:solidFill>
          <a:latin typeface="+mn-lt"/>
          <a:ea typeface="+mn-ea"/>
          <a:cs typeface="+mn-cs"/>
        </a:defRPr>
      </a:lvl1pPr>
      <a:lvl2pPr marL="3510439" indent="-1350169" algn="l" defTabSz="4320540" rtl="0" eaLnBrk="1" latinLnBrk="0" hangingPunct="1">
        <a:spcBef>
          <a:spcPct val="20000"/>
        </a:spcBef>
        <a:buFont typeface="Arial" pitchFamily="34" charset="0"/>
        <a:buChar char="–"/>
        <a:defRPr kumimoji="1" sz="13200" kern="1200">
          <a:solidFill>
            <a:schemeClr val="tx1"/>
          </a:solidFill>
          <a:latin typeface="+mn-lt"/>
          <a:ea typeface="+mn-ea"/>
          <a:cs typeface="+mn-cs"/>
        </a:defRPr>
      </a:lvl2pPr>
      <a:lvl3pPr marL="5400675" indent="-1080135" algn="l" defTabSz="4320540" rtl="0" eaLnBrk="1" latinLnBrk="0" hangingPunct="1">
        <a:spcBef>
          <a:spcPct val="20000"/>
        </a:spcBef>
        <a:buFont typeface="Arial" pitchFamily="34" charset="0"/>
        <a:buChar char="•"/>
        <a:defRPr kumimoji="1" sz="11300" kern="1200">
          <a:solidFill>
            <a:schemeClr val="tx1"/>
          </a:solidFill>
          <a:latin typeface="+mn-lt"/>
          <a:ea typeface="+mn-ea"/>
          <a:cs typeface="+mn-cs"/>
        </a:defRPr>
      </a:lvl3pPr>
      <a:lvl4pPr marL="756094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4pPr>
      <a:lvl5pPr marL="972121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5pPr>
      <a:lvl6pPr marL="1188148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6pPr>
      <a:lvl7pPr marL="1404175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7pPr>
      <a:lvl8pPr marL="1620202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8pPr>
      <a:lvl9pPr marL="18362295" indent="-1080135" algn="l" defTabSz="4320540" rtl="0" eaLnBrk="1" latinLnBrk="0" hangingPunct="1">
        <a:spcBef>
          <a:spcPct val="20000"/>
        </a:spcBef>
        <a:buFont typeface="Arial" pitchFamily="34" charset="0"/>
        <a:buChar char="•"/>
        <a:defRPr kumimoji="1" sz="9500" kern="1200">
          <a:solidFill>
            <a:schemeClr val="tx1"/>
          </a:solidFill>
          <a:latin typeface="+mn-lt"/>
          <a:ea typeface="+mn-ea"/>
          <a:cs typeface="+mn-cs"/>
        </a:defRPr>
      </a:lvl9pPr>
    </p:bodyStyle>
    <p:otherStyle>
      <a:defPPr>
        <a:defRPr lang="ja-JP"/>
      </a:defPPr>
      <a:lvl1pPr marL="0" algn="l" defTabSz="4320540" rtl="0" eaLnBrk="1" latinLnBrk="0" hangingPunct="1">
        <a:defRPr kumimoji="1" sz="8500" kern="1200">
          <a:solidFill>
            <a:schemeClr val="tx1"/>
          </a:solidFill>
          <a:latin typeface="+mn-lt"/>
          <a:ea typeface="+mn-ea"/>
          <a:cs typeface="+mn-cs"/>
        </a:defRPr>
      </a:lvl1pPr>
      <a:lvl2pPr marL="2160270" algn="l" defTabSz="4320540" rtl="0" eaLnBrk="1" latinLnBrk="0" hangingPunct="1">
        <a:defRPr kumimoji="1" sz="8500" kern="1200">
          <a:solidFill>
            <a:schemeClr val="tx1"/>
          </a:solidFill>
          <a:latin typeface="+mn-lt"/>
          <a:ea typeface="+mn-ea"/>
          <a:cs typeface="+mn-cs"/>
        </a:defRPr>
      </a:lvl2pPr>
      <a:lvl3pPr marL="4320540" algn="l" defTabSz="4320540" rtl="0" eaLnBrk="1" latinLnBrk="0" hangingPunct="1">
        <a:defRPr kumimoji="1" sz="8500" kern="1200">
          <a:solidFill>
            <a:schemeClr val="tx1"/>
          </a:solidFill>
          <a:latin typeface="+mn-lt"/>
          <a:ea typeface="+mn-ea"/>
          <a:cs typeface="+mn-cs"/>
        </a:defRPr>
      </a:lvl3pPr>
      <a:lvl4pPr marL="6480810" algn="l" defTabSz="4320540" rtl="0" eaLnBrk="1" latinLnBrk="0" hangingPunct="1">
        <a:defRPr kumimoji="1" sz="8500" kern="1200">
          <a:solidFill>
            <a:schemeClr val="tx1"/>
          </a:solidFill>
          <a:latin typeface="+mn-lt"/>
          <a:ea typeface="+mn-ea"/>
          <a:cs typeface="+mn-cs"/>
        </a:defRPr>
      </a:lvl4pPr>
      <a:lvl5pPr marL="8641080" algn="l" defTabSz="4320540" rtl="0" eaLnBrk="1" latinLnBrk="0" hangingPunct="1">
        <a:defRPr kumimoji="1" sz="8500" kern="1200">
          <a:solidFill>
            <a:schemeClr val="tx1"/>
          </a:solidFill>
          <a:latin typeface="+mn-lt"/>
          <a:ea typeface="+mn-ea"/>
          <a:cs typeface="+mn-cs"/>
        </a:defRPr>
      </a:lvl5pPr>
      <a:lvl6pPr marL="10801350" algn="l" defTabSz="4320540" rtl="0" eaLnBrk="1" latinLnBrk="0" hangingPunct="1">
        <a:defRPr kumimoji="1" sz="8500" kern="1200">
          <a:solidFill>
            <a:schemeClr val="tx1"/>
          </a:solidFill>
          <a:latin typeface="+mn-lt"/>
          <a:ea typeface="+mn-ea"/>
          <a:cs typeface="+mn-cs"/>
        </a:defRPr>
      </a:lvl6pPr>
      <a:lvl7pPr marL="12961620" algn="l" defTabSz="4320540" rtl="0" eaLnBrk="1" latinLnBrk="0" hangingPunct="1">
        <a:defRPr kumimoji="1" sz="8500" kern="1200">
          <a:solidFill>
            <a:schemeClr val="tx1"/>
          </a:solidFill>
          <a:latin typeface="+mn-lt"/>
          <a:ea typeface="+mn-ea"/>
          <a:cs typeface="+mn-cs"/>
        </a:defRPr>
      </a:lvl7pPr>
      <a:lvl8pPr marL="15121890" algn="l" defTabSz="4320540" rtl="0" eaLnBrk="1" latinLnBrk="0" hangingPunct="1">
        <a:defRPr kumimoji="1" sz="8500" kern="1200">
          <a:solidFill>
            <a:schemeClr val="tx1"/>
          </a:solidFill>
          <a:latin typeface="+mn-lt"/>
          <a:ea typeface="+mn-ea"/>
          <a:cs typeface="+mn-cs"/>
        </a:defRPr>
      </a:lvl8pPr>
      <a:lvl9pPr marL="17282160" algn="l" defTabSz="4320540" rtl="0" eaLnBrk="1" latinLnBrk="0" hangingPunct="1">
        <a:defRPr kumimoji="1"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4.png"/><Relationship Id="rId26" Type="http://schemas.openxmlformats.org/officeDocument/2006/relationships/customXml" Target="../ink/ink1.xml"/><Relationship Id="rId3" Type="http://schemas.openxmlformats.org/officeDocument/2006/relationships/image" Target="../media/image2.png"/><Relationship Id="rId21" Type="http://schemas.openxmlformats.org/officeDocument/2006/relationships/image" Target="../media/image17.png"/><Relationship Id="rId34"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chart" Target="../charts/chart3.xml"/><Relationship Id="rId25" Type="http://schemas.openxmlformats.org/officeDocument/2006/relationships/image" Target="../media/image21.jpg"/><Relationship Id="rId33" Type="http://schemas.openxmlformats.org/officeDocument/2006/relationships/image" Target="../media/image25.png"/><Relationship Id="rId38"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chart" Target="../charts/chart2.xml"/><Relationship Id="rId20" Type="http://schemas.openxmlformats.org/officeDocument/2006/relationships/image" Target="../media/image16.pn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0.jpg"/><Relationship Id="rId32" Type="http://schemas.openxmlformats.org/officeDocument/2006/relationships/image" Target="../media/image24.png"/><Relationship Id="rId37" Type="http://schemas.openxmlformats.org/officeDocument/2006/relationships/image" Target="../media/image29.png"/><Relationship Id="rId5" Type="http://schemas.openxmlformats.org/officeDocument/2006/relationships/image" Target="../media/image4.png"/><Relationship Id="rId15" Type="http://schemas.openxmlformats.org/officeDocument/2006/relationships/chart" Target="../charts/chart1.xml"/><Relationship Id="rId23" Type="http://schemas.openxmlformats.org/officeDocument/2006/relationships/image" Target="../media/image19.png"/><Relationship Id="rId28" Type="http://schemas.openxmlformats.org/officeDocument/2006/relationships/customXml" Target="../ink/ink2.xml"/><Relationship Id="rId36" Type="http://schemas.openxmlformats.org/officeDocument/2006/relationships/image" Target="../media/image28.png"/><Relationship Id="rId10" Type="http://schemas.openxmlformats.org/officeDocument/2006/relationships/image" Target="../media/image9.jpeg"/><Relationship Id="rId19" Type="http://schemas.openxmlformats.org/officeDocument/2006/relationships/image" Target="../media/image15.png"/><Relationship Id="rId31" Type="http://schemas.openxmlformats.org/officeDocument/2006/relationships/image" Target="../media/image23.jp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image" Target="../media/image22.png"/><Relationship Id="rId30" Type="http://schemas.openxmlformats.org/officeDocument/2006/relationships/image" Target="../media/image22.jpg"/><Relationship Id="rId3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図 1055">
            <a:extLst>
              <a:ext uri="{FF2B5EF4-FFF2-40B4-BE49-F238E27FC236}">
                <a16:creationId xmlns:a16="http://schemas.microsoft.com/office/drawing/2014/main" id="{16B50551-46D8-F89A-9CCE-63EF0C8C2DF1}"/>
              </a:ext>
            </a:extLst>
          </p:cNvPr>
          <p:cNvPicPr>
            <a:picLocks noChangeAspect="1"/>
          </p:cNvPicPr>
          <p:nvPr/>
        </p:nvPicPr>
        <p:blipFill>
          <a:blip r:embed="rId2"/>
          <a:srcRect l="15601" r="44678"/>
          <a:stretch>
            <a:fillRect/>
          </a:stretch>
        </p:blipFill>
        <p:spPr>
          <a:xfrm>
            <a:off x="0" y="-746824"/>
            <a:ext cx="30243463" cy="51153124"/>
          </a:xfrm>
          <a:prstGeom prst="rect">
            <a:avLst/>
          </a:prstGeom>
        </p:spPr>
      </p:pic>
      <p:sp>
        <p:nvSpPr>
          <p:cNvPr id="75" name="正方形/長方形 74">
            <a:extLst>
              <a:ext uri="{FF2B5EF4-FFF2-40B4-BE49-F238E27FC236}">
                <a16:creationId xmlns:a16="http://schemas.microsoft.com/office/drawing/2014/main" id="{96F20E23-ECCC-A64C-4FCF-9F80128239EE}"/>
              </a:ext>
            </a:extLst>
          </p:cNvPr>
          <p:cNvSpPr/>
          <p:nvPr/>
        </p:nvSpPr>
        <p:spPr>
          <a:xfrm>
            <a:off x="1154431" y="45113298"/>
            <a:ext cx="27929011" cy="421253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52D97C7-E6FC-CC4A-337B-E70870966183}"/>
              </a:ext>
            </a:extLst>
          </p:cNvPr>
          <p:cNvSpPr/>
          <p:nvPr/>
        </p:nvSpPr>
        <p:spPr>
          <a:xfrm>
            <a:off x="1190494" y="39991606"/>
            <a:ext cx="27961608" cy="481768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EFF22941-0E11-4E0C-1507-8EB8768DE532}"/>
              </a:ext>
            </a:extLst>
          </p:cNvPr>
          <p:cNvSpPr/>
          <p:nvPr/>
        </p:nvSpPr>
        <p:spPr>
          <a:xfrm>
            <a:off x="1190494" y="36152521"/>
            <a:ext cx="27929011" cy="356951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472B998F-38FD-3AFE-E43E-437C55588ECF}"/>
              </a:ext>
            </a:extLst>
          </p:cNvPr>
          <p:cNvSpPr/>
          <p:nvPr/>
        </p:nvSpPr>
        <p:spPr>
          <a:xfrm>
            <a:off x="1248485" y="16384350"/>
            <a:ext cx="27878222" cy="1956987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8800" dirty="0"/>
              <a:t>　</a:t>
            </a:r>
          </a:p>
        </p:txBody>
      </p:sp>
      <p:sp>
        <p:nvSpPr>
          <p:cNvPr id="69" name="正方形/長方形 68">
            <a:extLst>
              <a:ext uri="{FF2B5EF4-FFF2-40B4-BE49-F238E27FC236}">
                <a16:creationId xmlns:a16="http://schemas.microsoft.com/office/drawing/2014/main" id="{4E774DAD-0DB1-62E7-2683-4B31BC253318}"/>
              </a:ext>
            </a:extLst>
          </p:cNvPr>
          <p:cNvSpPr/>
          <p:nvPr/>
        </p:nvSpPr>
        <p:spPr>
          <a:xfrm>
            <a:off x="1223091" y="10015863"/>
            <a:ext cx="27929011" cy="601725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sz="3200" b="1" dirty="0">
              <a:solidFill>
                <a:schemeClr val="tx1"/>
              </a:solidFill>
              <a:effectLst>
                <a:outerShdw blurRad="38100" dist="38100" dir="2700000" algn="tl">
                  <a:srgbClr val="000000">
                    <a:alpha val="43137"/>
                  </a:srgbClr>
                </a:outerShdw>
              </a:effectLst>
            </a:endParaRPr>
          </a:p>
        </p:txBody>
      </p:sp>
      <p:sp>
        <p:nvSpPr>
          <p:cNvPr id="2" name="正方形/長方形 1">
            <a:extLst>
              <a:ext uri="{FF2B5EF4-FFF2-40B4-BE49-F238E27FC236}">
                <a16:creationId xmlns:a16="http://schemas.microsoft.com/office/drawing/2014/main" id="{6446F6C4-B34D-0974-E683-242BC5901B5C}"/>
              </a:ext>
            </a:extLst>
          </p:cNvPr>
          <p:cNvSpPr/>
          <p:nvPr/>
        </p:nvSpPr>
        <p:spPr>
          <a:xfrm>
            <a:off x="1223091" y="4787309"/>
            <a:ext cx="27929011" cy="492246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C0F8972-22C9-806B-097E-D37BDD466924}"/>
              </a:ext>
            </a:extLst>
          </p:cNvPr>
          <p:cNvSpPr/>
          <p:nvPr/>
        </p:nvSpPr>
        <p:spPr>
          <a:xfrm>
            <a:off x="1223091" y="2460606"/>
            <a:ext cx="27929011" cy="200897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31685023" y="33299007"/>
            <a:ext cx="6721200" cy="6721200"/>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5" name="正方形/長方形 14"/>
          <p:cNvSpPr/>
          <p:nvPr/>
        </p:nvSpPr>
        <p:spPr>
          <a:xfrm>
            <a:off x="38884371" y="33412062"/>
            <a:ext cx="15409712" cy="5093702"/>
          </a:xfrm>
          <a:prstGeom prst="rect">
            <a:avLst/>
          </a:prstGeom>
        </p:spPr>
        <p:txBody>
          <a:bodyPr wrap="square">
            <a:spAutoFit/>
          </a:bodyPr>
          <a:lstStyle/>
          <a:p>
            <a:r>
              <a:rPr lang="ja-JP" altLang="en-US" sz="6500" b="1" dirty="0">
                <a:latin typeface="ＭＳ ゴシック" pitchFamily="49" charset="-128"/>
                <a:ea typeface="ＭＳ ゴシック" pitchFamily="49" charset="-128"/>
              </a:rPr>
              <a:t>ご参考）</a:t>
            </a:r>
            <a:endParaRPr lang="en-US" altLang="ja-JP" sz="6500" b="1"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←拡大印刷すると</a:t>
            </a:r>
            <a:r>
              <a:rPr lang="en-US" altLang="ja-JP" sz="6500" dirty="0">
                <a:latin typeface="ＭＳ ゴシック" pitchFamily="49" charset="-128"/>
                <a:ea typeface="ＭＳ ゴシック" pitchFamily="49" charset="-128"/>
              </a:rPr>
              <a:t>20×20cm</a:t>
            </a:r>
            <a:r>
              <a:rPr lang="ja-JP" altLang="en-US" sz="6500" dirty="0">
                <a:latin typeface="ＭＳ ゴシック" pitchFamily="49" charset="-128"/>
                <a:ea typeface="ＭＳ ゴシック" pitchFamily="49" charset="-128"/>
              </a:rPr>
              <a:t>サイズに</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　なります。</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　演題番号スペースを設ける場合に、</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　サイズの目安としてご利用ください。</a:t>
            </a:r>
            <a:endParaRPr lang="en-US" altLang="ja-JP" sz="6500" dirty="0">
              <a:latin typeface="ＭＳ ゴシック" pitchFamily="49" charset="-128"/>
              <a:ea typeface="ＭＳ ゴシック" pitchFamily="49" charset="-128"/>
            </a:endParaRPr>
          </a:p>
        </p:txBody>
      </p:sp>
      <p:grpSp>
        <p:nvGrpSpPr>
          <p:cNvPr id="16" name="グループ化 15"/>
          <p:cNvGrpSpPr/>
          <p:nvPr/>
        </p:nvGrpSpPr>
        <p:grpSpPr>
          <a:xfrm>
            <a:off x="31685023" y="10198771"/>
            <a:ext cx="19010113" cy="20585625"/>
            <a:chOff x="26643135" y="10198771"/>
            <a:chExt cx="19010113" cy="20585625"/>
          </a:xfrm>
        </p:grpSpPr>
        <p:sp>
          <p:nvSpPr>
            <p:cNvPr id="17" name="テキスト ボックス 16"/>
            <p:cNvSpPr txBox="1"/>
            <p:nvPr/>
          </p:nvSpPr>
          <p:spPr>
            <a:xfrm>
              <a:off x="26643135" y="12320020"/>
              <a:ext cx="18000000" cy="2730002"/>
            </a:xfrm>
            <a:prstGeom prst="rect">
              <a:avLst/>
            </a:prstGeom>
            <a:noFill/>
          </p:spPr>
          <p:txBody>
            <a:bodyPr wrap="square" lIns="0" tIns="648000" rIns="0" bIns="648000" rtlCol="0">
              <a:spAutoFit/>
            </a:bodyPr>
            <a:lstStyle/>
            <a:p>
              <a:pPr algn="ctr"/>
              <a:r>
                <a:rPr lang="en-US" altLang="ja-JP" sz="9000" b="1">
                  <a:latin typeface="ＭＳ ゴシック" pitchFamily="49" charset="-128"/>
                  <a:ea typeface="ＭＳ ゴシック" pitchFamily="49" charset="-128"/>
                </a:rPr>
                <a:t>90×150cm</a:t>
              </a:r>
              <a:r>
                <a:rPr lang="ja-JP" altLang="en-US" sz="9000" b="1" dirty="0">
                  <a:latin typeface="ＭＳ ゴシック" pitchFamily="49" charset="-128"/>
                  <a:ea typeface="ＭＳ ゴシック" pitchFamily="49" charset="-128"/>
                </a:rPr>
                <a:t>印刷用</a:t>
              </a:r>
              <a:endParaRPr lang="en-US" altLang="ja-JP" sz="9000" b="1" dirty="0">
                <a:latin typeface="ＭＳ ゴシック" pitchFamily="49" charset="-128"/>
                <a:ea typeface="ＭＳ ゴシック" pitchFamily="49" charset="-128"/>
              </a:endParaRPr>
            </a:p>
          </p:txBody>
        </p:sp>
        <p:sp>
          <p:nvSpPr>
            <p:cNvPr id="18" name="テキスト ボックス 17"/>
            <p:cNvSpPr txBox="1"/>
            <p:nvPr/>
          </p:nvSpPr>
          <p:spPr>
            <a:xfrm>
              <a:off x="26643135" y="15309014"/>
              <a:ext cx="18000000" cy="5463640"/>
            </a:xfrm>
            <a:prstGeom prst="rect">
              <a:avLst/>
            </a:prstGeom>
            <a:noFill/>
            <a:ln>
              <a:solidFill>
                <a:srgbClr val="FF0000"/>
              </a:solidFill>
            </a:ln>
          </p:spPr>
          <p:txBody>
            <a:bodyPr wrap="square" lIns="1332000" tIns="648000" rIns="0" bIns="648000" rtlCol="0">
              <a:spAutoFit/>
            </a:bodyPr>
            <a:lstStyle/>
            <a:p>
              <a:r>
                <a:rPr lang="ja-JP" altLang="en-US" sz="9000">
                  <a:latin typeface="ＭＳ ゴシック" pitchFamily="49" charset="-128"/>
                  <a:ea typeface="ＭＳ ゴシック" pitchFamily="49" charset="-128"/>
                </a:rPr>
                <a:t>ページ設定</a:t>
              </a:r>
              <a:r>
                <a:rPr lang="en-US" altLang="ja-JP" sz="9000" b="1" baseline="40000">
                  <a:latin typeface="ＭＳ ゴシック" pitchFamily="49" charset="-128"/>
                  <a:ea typeface="ＭＳ ゴシック" pitchFamily="49" charset="-128"/>
                </a:rPr>
                <a:t>※1</a:t>
              </a:r>
              <a:r>
                <a:rPr lang="ja-JP" altLang="en-US" sz="9000">
                  <a:latin typeface="ＭＳ ゴシック" pitchFamily="49" charset="-128"/>
                  <a:ea typeface="ＭＳ ゴシック" pitchFamily="49" charset="-128"/>
                </a:rPr>
                <a:t>（縮小サイズ</a:t>
              </a:r>
              <a:r>
                <a:rPr lang="en-US" altLang="ja-JP" sz="9000" b="1" baseline="40000">
                  <a:latin typeface="ＭＳ ゴシック" pitchFamily="49" charset="-128"/>
                  <a:ea typeface="ＭＳ ゴシック" pitchFamily="49" charset="-128"/>
                </a:rPr>
                <a:t>※2</a:t>
              </a:r>
              <a:r>
                <a:rPr lang="ja-JP" altLang="en-US" sz="9000">
                  <a:latin typeface="ＭＳ ゴシック" pitchFamily="49" charset="-128"/>
                  <a:ea typeface="ＭＳ ゴシック" pitchFamily="49" charset="-128"/>
                </a:rPr>
                <a:t>）</a:t>
              </a:r>
              <a:endParaRPr kumimoji="1" lang="en-US" altLang="ja-JP" sz="9000">
                <a:latin typeface="ＭＳ ゴシック" pitchFamily="49" charset="-128"/>
                <a:ea typeface="ＭＳ ゴシック" pitchFamily="49" charset="-128"/>
              </a:endParaRPr>
            </a:p>
            <a:p>
              <a:r>
                <a:rPr lang="ja-JP" altLang="en-US" sz="9000">
                  <a:latin typeface="ＭＳ ゴシック" pitchFamily="49" charset="-128"/>
                  <a:ea typeface="ＭＳ ゴシック" pitchFamily="49" charset="-128"/>
                </a:rPr>
                <a:t>幅　　</a:t>
              </a:r>
              <a:r>
                <a:rPr lang="en-US" altLang="ja-JP" sz="9000">
                  <a:latin typeface="ＭＳ ゴシック" pitchFamily="49" charset="-128"/>
                  <a:ea typeface="ＭＳ ゴシック" pitchFamily="49" charset="-128"/>
                </a:rPr>
                <a:t>84cm</a:t>
              </a:r>
            </a:p>
            <a:p>
              <a:r>
                <a:rPr kumimoji="1" lang="ja-JP" altLang="en-US" sz="9000">
                  <a:latin typeface="ＭＳ ゴシック" pitchFamily="49" charset="-128"/>
                  <a:ea typeface="ＭＳ ゴシック" pitchFamily="49" charset="-128"/>
                </a:rPr>
                <a:t>高さ </a:t>
              </a:r>
              <a:r>
                <a:rPr kumimoji="1" lang="en-US" altLang="ja-JP" sz="9000">
                  <a:latin typeface="ＭＳ ゴシック" pitchFamily="49" charset="-128"/>
                  <a:ea typeface="ＭＳ ゴシック" pitchFamily="49" charset="-128"/>
                </a:rPr>
                <a:t>140cm</a:t>
              </a:r>
              <a:endParaRPr lang="en-US" altLang="ja-JP" sz="6500">
                <a:latin typeface="ＭＳ ゴシック" pitchFamily="49" charset="-128"/>
                <a:ea typeface="ＭＳ ゴシック" pitchFamily="49" charset="-128"/>
              </a:endParaRPr>
            </a:p>
          </p:txBody>
        </p:sp>
        <p:sp>
          <p:nvSpPr>
            <p:cNvPr id="19" name="テキスト ボックス 18"/>
            <p:cNvSpPr txBox="1"/>
            <p:nvPr/>
          </p:nvSpPr>
          <p:spPr>
            <a:xfrm>
              <a:off x="26643135" y="21658821"/>
              <a:ext cx="19010113" cy="9125575"/>
            </a:xfrm>
            <a:prstGeom prst="rect">
              <a:avLst/>
            </a:prstGeom>
            <a:noFill/>
          </p:spPr>
          <p:txBody>
            <a:bodyPr wrap="square" rtlCol="0">
              <a:spAutoFit/>
            </a:bodyPr>
            <a:lstStyle/>
            <a:p>
              <a:r>
                <a:rPr lang="en-US" altLang="ja-JP" sz="6500" b="1" dirty="0">
                  <a:latin typeface="ＭＳ ゴシック" pitchFamily="49" charset="-128"/>
                  <a:ea typeface="ＭＳ ゴシック" pitchFamily="49" charset="-128"/>
                </a:rPr>
                <a:t>※1</a:t>
              </a:r>
              <a:r>
                <a:rPr lang="ja-JP" altLang="en-US" sz="6500" dirty="0">
                  <a:latin typeface="ＭＳ ゴシック" pitchFamily="49" charset="-128"/>
                  <a:ea typeface="ＭＳ ゴシック" pitchFamily="49" charset="-128"/>
                </a:rPr>
                <a:t>　</a:t>
              </a:r>
              <a:endParaRPr lang="en-US" altLang="ja-JP" sz="6500" dirty="0">
                <a:latin typeface="ＭＳ ゴシック" pitchFamily="49" charset="-128"/>
                <a:ea typeface="ＭＳ ゴシック" pitchFamily="49" charset="-128"/>
              </a:endParaRPr>
            </a:p>
            <a:p>
              <a:r>
                <a:rPr lang="en-US" altLang="ja-JP" sz="6500" dirty="0">
                  <a:latin typeface="ＭＳ ゴシック" pitchFamily="49" charset="-128"/>
                  <a:ea typeface="ＭＳ ゴシック" pitchFamily="49" charset="-128"/>
                </a:rPr>
                <a:t>PowerPoint</a:t>
              </a:r>
              <a:r>
                <a:rPr lang="ja-JP" altLang="en-US" sz="6500" dirty="0">
                  <a:latin typeface="ＭＳ ゴシック" pitchFamily="49" charset="-128"/>
                  <a:ea typeface="ＭＳ ゴシック" pitchFamily="49" charset="-128"/>
                </a:rPr>
                <a:t>のバージョンによっては数値に若干</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誤差が生じている場合がありますが、そのまま　</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作成いただいて問題ございません。</a:t>
              </a:r>
              <a:endParaRPr lang="en-US" altLang="ja-JP" sz="6500" dirty="0">
                <a:latin typeface="ＭＳ ゴシック" pitchFamily="49" charset="-128"/>
                <a:ea typeface="ＭＳ ゴシック" pitchFamily="49" charset="-128"/>
              </a:endParaRPr>
            </a:p>
            <a:p>
              <a:endParaRPr lang="en-US" altLang="ja-JP" sz="6500" dirty="0">
                <a:latin typeface="ＭＳ ゴシック" pitchFamily="49" charset="-128"/>
                <a:ea typeface="ＭＳ ゴシック" pitchFamily="49" charset="-128"/>
              </a:endParaRPr>
            </a:p>
            <a:p>
              <a:r>
                <a:rPr lang="en-US" altLang="ja-JP" sz="6500" b="1" dirty="0">
                  <a:latin typeface="ＭＳ ゴシック" pitchFamily="49" charset="-128"/>
                  <a:ea typeface="ＭＳ ゴシック" pitchFamily="49" charset="-128"/>
                </a:rPr>
                <a:t>※2</a:t>
              </a:r>
            </a:p>
            <a:p>
              <a:r>
                <a:rPr lang="en-US" altLang="ja-JP" sz="6500" dirty="0">
                  <a:latin typeface="ＭＳ ゴシック" pitchFamily="49" charset="-128"/>
                  <a:ea typeface="ＭＳ ゴシック" pitchFamily="49" charset="-128"/>
                </a:rPr>
                <a:t>PowerPoint</a:t>
              </a:r>
              <a:r>
                <a:rPr lang="ja-JP" altLang="en-US" sz="6500" dirty="0">
                  <a:latin typeface="ＭＳ ゴシック" pitchFamily="49" charset="-128"/>
                  <a:ea typeface="ＭＳ ゴシック" pitchFamily="49" charset="-128"/>
                </a:rPr>
                <a:t>の制限上</a:t>
              </a:r>
              <a:r>
                <a:rPr lang="ja-JP" altLang="en-US" sz="6500">
                  <a:latin typeface="ＭＳ ゴシック" pitchFamily="49" charset="-128"/>
                  <a:ea typeface="ＭＳ ゴシック" pitchFamily="49" charset="-128"/>
                </a:rPr>
                <a:t>、</a:t>
              </a:r>
              <a:r>
                <a:rPr lang="en-US" altLang="ja-JP" sz="6500">
                  <a:latin typeface="ＭＳ ゴシック" pitchFamily="49" charset="-128"/>
                  <a:ea typeface="ＭＳ ゴシック" pitchFamily="49" charset="-128"/>
                </a:rPr>
                <a:t>90×150cm</a:t>
              </a:r>
              <a:r>
                <a:rPr lang="ja-JP" altLang="en-US" sz="6500" dirty="0">
                  <a:latin typeface="ＭＳ ゴシック" pitchFamily="49" charset="-128"/>
                  <a:ea typeface="ＭＳ ゴシック" pitchFamily="49" charset="-128"/>
                </a:rPr>
                <a:t>原寸には設定</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できないため、縮小サイズにしております。</a:t>
              </a:r>
              <a:endParaRPr lang="en-US" altLang="ja-JP" sz="6500" dirty="0">
                <a:latin typeface="ＭＳ ゴシック" pitchFamily="49" charset="-128"/>
                <a:ea typeface="ＭＳ ゴシック" pitchFamily="49" charset="-128"/>
              </a:endParaRPr>
            </a:p>
            <a:p>
              <a:r>
                <a:rPr lang="ja-JP" altLang="en-US" sz="6500" dirty="0">
                  <a:latin typeface="ＭＳ ゴシック" pitchFamily="49" charset="-128"/>
                  <a:ea typeface="ＭＳ ゴシック" pitchFamily="49" charset="-128"/>
                </a:rPr>
                <a:t>（製作時に拡大印刷いたします。）</a:t>
              </a:r>
              <a:endParaRPr lang="en-US" altLang="ja-JP" sz="6500" dirty="0">
                <a:latin typeface="ＭＳ ゴシック" pitchFamily="49" charset="-128"/>
                <a:ea typeface="ＭＳ ゴシック" pitchFamily="49" charset="-128"/>
              </a:endParaRPr>
            </a:p>
          </p:txBody>
        </p:sp>
        <p:sp>
          <p:nvSpPr>
            <p:cNvPr id="22" name="テキスト ボックス 21">
              <a:extLst>
                <a:ext uri="{FF2B5EF4-FFF2-40B4-BE49-F238E27FC236}">
                  <a16:creationId xmlns:a16="http://schemas.microsoft.com/office/drawing/2014/main" id="{A82D8F84-5D1F-456E-B820-CC5EE7A3FF42}"/>
                </a:ext>
              </a:extLst>
            </p:cNvPr>
            <p:cNvSpPr txBox="1"/>
            <p:nvPr/>
          </p:nvSpPr>
          <p:spPr>
            <a:xfrm>
              <a:off x="35140079" y="10198771"/>
              <a:ext cx="9359040" cy="1538883"/>
            </a:xfrm>
            <a:prstGeom prst="rect">
              <a:avLst/>
            </a:prstGeom>
            <a:noFill/>
          </p:spPr>
          <p:txBody>
            <a:bodyPr wrap="square" lIns="0" tIns="0" rIns="0" bIns="0" rtlCol="0">
              <a:spAutoFit/>
            </a:bodyPr>
            <a:lstStyle/>
            <a:p>
              <a:r>
                <a:rPr lang="ja-JP" altLang="en-US" sz="10000" b="1" dirty="0">
                  <a:ln w="28575">
                    <a:solidFill>
                      <a:srgbClr val="014099"/>
                    </a:solidFill>
                  </a:ln>
                  <a:solidFill>
                    <a:schemeClr val="bg1"/>
                  </a:solidFill>
                  <a:latin typeface="ＭＳ ゴシック" pitchFamily="49" charset="-128"/>
                  <a:ea typeface="ＭＳ ゴシック" pitchFamily="49" charset="-128"/>
                </a:rPr>
                <a:t>テンプレート</a:t>
              </a:r>
              <a:endParaRPr lang="en-US" altLang="ja-JP" sz="10000" b="1" dirty="0">
                <a:ln w="28575">
                  <a:solidFill>
                    <a:srgbClr val="014099"/>
                  </a:solidFill>
                </a:ln>
                <a:solidFill>
                  <a:schemeClr val="bg1"/>
                </a:solidFill>
                <a:latin typeface="ＭＳ ゴシック" pitchFamily="49" charset="-128"/>
                <a:ea typeface="ＭＳ ゴシック" pitchFamily="49" charset="-128"/>
              </a:endParaRPr>
            </a:p>
          </p:txBody>
        </p:sp>
      </p:grpSp>
      <p:sp>
        <p:nvSpPr>
          <p:cNvPr id="12" name="正方形/長方形 11">
            <a:extLst>
              <a:ext uri="{FF2B5EF4-FFF2-40B4-BE49-F238E27FC236}">
                <a16:creationId xmlns:a16="http://schemas.microsoft.com/office/drawing/2014/main" id="{871E4FCC-67CE-084C-8CFC-98388F0AEEC7}"/>
              </a:ext>
            </a:extLst>
          </p:cNvPr>
          <p:cNvSpPr/>
          <p:nvPr/>
        </p:nvSpPr>
        <p:spPr>
          <a:xfrm>
            <a:off x="31685023" y="42534818"/>
            <a:ext cx="20738304" cy="4093428"/>
          </a:xfrm>
          <a:prstGeom prst="rect">
            <a:avLst/>
          </a:prstGeom>
        </p:spPr>
        <p:txBody>
          <a:bodyPr wrap="square">
            <a:spAutoFit/>
          </a:bodyPr>
          <a:lstStyle/>
          <a:p>
            <a:r>
              <a:rPr lang="en-US" altLang="ja-JP" sz="6500" u="sng" dirty="0">
                <a:latin typeface="ＭＳ ゴシック" pitchFamily="49" charset="-128"/>
                <a:ea typeface="ＭＳ ゴシック" pitchFamily="49" charset="-128"/>
              </a:rPr>
              <a:t>※</a:t>
            </a:r>
            <a:r>
              <a:rPr lang="ja-JP" altLang="en-US" sz="6500" u="sng">
                <a:latin typeface="ＭＳ ゴシック" pitchFamily="49" charset="-128"/>
                <a:ea typeface="ＭＳ ゴシック" pitchFamily="49" charset="-128"/>
              </a:rPr>
              <a:t>ご入稿時は、必ず</a:t>
            </a:r>
            <a:r>
              <a:rPr lang="en-US" altLang="ja-JP" sz="6500" u="sng" dirty="0">
                <a:solidFill>
                  <a:srgbClr val="FF0000"/>
                </a:solidFill>
                <a:latin typeface="ＭＳ ゴシック" pitchFamily="49" charset="-128"/>
                <a:ea typeface="ＭＳ ゴシック" pitchFamily="49" charset="-128"/>
              </a:rPr>
              <a:t>PDF</a:t>
            </a:r>
            <a:r>
              <a:rPr lang="ja-JP" altLang="en-US" sz="6500" u="sng">
                <a:latin typeface="ＭＳ ゴシック" pitchFamily="49" charset="-128"/>
                <a:ea typeface="ＭＳ ゴシック" pitchFamily="49" charset="-128"/>
              </a:rPr>
              <a:t>ファイルにてご入稿ください。</a:t>
            </a:r>
            <a:endParaRPr lang="en-US" altLang="ja-JP" sz="6500" u="sng" dirty="0">
              <a:latin typeface="ＭＳ ゴシック" pitchFamily="49" charset="-128"/>
              <a:ea typeface="ＭＳ ゴシック" pitchFamily="49" charset="-128"/>
            </a:endParaRPr>
          </a:p>
          <a:p>
            <a:r>
              <a:rPr lang="ja-JP" altLang="en-US" sz="6500" u="sng">
                <a:latin typeface="ＭＳ ゴシック" pitchFamily="49" charset="-128"/>
                <a:ea typeface="ＭＳ ゴシック" pitchFamily="49" charset="-128"/>
              </a:rPr>
              <a:t>（</a:t>
            </a:r>
            <a:r>
              <a:rPr lang="en-US" altLang="ja-JP" sz="6500" u="sng" dirty="0">
                <a:solidFill>
                  <a:srgbClr val="FF0000"/>
                </a:solidFill>
                <a:latin typeface="ＭＳ ゴシック" pitchFamily="49" charset="-128"/>
                <a:ea typeface="ＭＳ ゴシック" pitchFamily="49" charset="-128"/>
              </a:rPr>
              <a:t>PDF</a:t>
            </a:r>
            <a:r>
              <a:rPr lang="ja-JP" altLang="en-US" sz="6500" u="sng">
                <a:latin typeface="ＭＳ ゴシック" pitchFamily="49" charset="-128"/>
                <a:ea typeface="ＭＳ ゴシック" pitchFamily="49" charset="-128"/>
              </a:rPr>
              <a:t>が印刷データになります）</a:t>
            </a:r>
            <a:endParaRPr lang="en-US" altLang="ja-JP" sz="6500" u="sng" dirty="0">
              <a:latin typeface="ＭＳ ゴシック" pitchFamily="49" charset="-128"/>
              <a:ea typeface="ＭＳ ゴシック" pitchFamily="49" charset="-128"/>
            </a:endParaRPr>
          </a:p>
          <a:p>
            <a:r>
              <a:rPr lang="en-US" altLang="ja-JP" sz="6500" u="sng" dirty="0">
                <a:latin typeface="ＭＳ ゴシック" pitchFamily="49" charset="-128"/>
                <a:ea typeface="ＭＳ ゴシック" pitchFamily="49" charset="-128"/>
              </a:rPr>
              <a:t>※</a:t>
            </a:r>
            <a:r>
              <a:rPr lang="en-US" altLang="ja-JP" sz="6500" u="sng" dirty="0">
                <a:solidFill>
                  <a:srgbClr val="FF0000"/>
                </a:solidFill>
                <a:latin typeface="ＭＳ ゴシック" pitchFamily="49" charset="-128"/>
                <a:ea typeface="ＭＳ ゴシック" pitchFamily="49" charset="-128"/>
              </a:rPr>
              <a:t>PDF</a:t>
            </a:r>
            <a:r>
              <a:rPr lang="ja-JP" altLang="en-US" sz="6500" u="sng">
                <a:latin typeface="ＭＳ ゴシック" pitchFamily="49" charset="-128"/>
                <a:ea typeface="ＭＳ ゴシック" pitchFamily="49" charset="-128"/>
              </a:rPr>
              <a:t>入稿の際、変換時に文字化け等がないか必ずお客様でご確認いただき、ご入稿ください。</a:t>
            </a:r>
            <a:endParaRPr lang="ja-JP" altLang="en-US" sz="6500" u="sng" dirty="0">
              <a:latin typeface="ＭＳ ゴシック" pitchFamily="49" charset="-128"/>
              <a:ea typeface="ＭＳ ゴシック" pitchFamily="49" charset="-128"/>
            </a:endParaRPr>
          </a:p>
        </p:txBody>
      </p:sp>
      <p:sp>
        <p:nvSpPr>
          <p:cNvPr id="3" name="テキスト ボックス 2">
            <a:extLst>
              <a:ext uri="{FF2B5EF4-FFF2-40B4-BE49-F238E27FC236}">
                <a16:creationId xmlns:a16="http://schemas.microsoft.com/office/drawing/2014/main" id="{63CF9B6D-F48A-1953-6D8D-F134DAD8894F}"/>
              </a:ext>
            </a:extLst>
          </p:cNvPr>
          <p:cNvSpPr txBox="1"/>
          <p:nvPr/>
        </p:nvSpPr>
        <p:spPr>
          <a:xfrm>
            <a:off x="963872" y="461245"/>
            <a:ext cx="21879325" cy="1785104"/>
          </a:xfrm>
          <a:prstGeom prst="rect">
            <a:avLst/>
          </a:prstGeom>
          <a:noFill/>
        </p:spPr>
        <p:txBody>
          <a:bodyPr wrap="square">
            <a:spAutoFit/>
          </a:bodyPr>
          <a:lstStyle/>
          <a:p>
            <a:r>
              <a:rPr kumimoji="1" lang="ja-JP" altLang="en-US" sz="4400" dirty="0"/>
              <a:t>　　　　　</a:t>
            </a:r>
            <a:r>
              <a:rPr kumimoji="1" lang="ja-JP" altLang="en-US" sz="4400" dirty="0">
                <a:solidFill>
                  <a:schemeClr val="bg1"/>
                </a:solidFill>
              </a:rPr>
              <a:t>ー</a:t>
            </a:r>
            <a:r>
              <a:rPr kumimoji="1" lang="ja-JP" altLang="en-US" sz="4400" b="1" dirty="0">
                <a:solidFill>
                  <a:schemeClr val="bg1"/>
                </a:solidFill>
              </a:rPr>
              <a:t>マンネリな臨床</a:t>
            </a:r>
            <a:r>
              <a:rPr kumimoji="1" lang="ja-JP" altLang="en-US" sz="4400" dirty="0">
                <a:solidFill>
                  <a:schemeClr val="bg1"/>
                </a:solidFill>
              </a:rPr>
              <a:t>に</a:t>
            </a:r>
            <a:r>
              <a:rPr kumimoji="1" lang="ja-JP" altLang="en-US" sz="4400" b="1" dirty="0">
                <a:solidFill>
                  <a:schemeClr val="bg1"/>
                </a:solidFill>
              </a:rPr>
              <a:t>一石を投じる</a:t>
            </a:r>
            <a:r>
              <a:rPr kumimoji="1" lang="ja-JP" altLang="en-US" sz="4400" dirty="0">
                <a:solidFill>
                  <a:schemeClr val="bg1"/>
                </a:solidFill>
              </a:rPr>
              <a:t>！ー</a:t>
            </a:r>
            <a:endParaRPr kumimoji="1" lang="en-US" altLang="ja-JP" sz="4400" dirty="0">
              <a:solidFill>
                <a:schemeClr val="bg1"/>
              </a:solidFill>
            </a:endParaRPr>
          </a:p>
          <a:p>
            <a:r>
              <a:rPr kumimoji="1" lang="ja-JP" altLang="en-US" sz="4800" dirty="0"/>
              <a:t>　　　</a:t>
            </a:r>
            <a:r>
              <a:rPr kumimoji="1" lang="ja-JP" altLang="en-US" sz="6000" b="1" spc="50" dirty="0">
                <a:ln w="0"/>
                <a:solidFill>
                  <a:schemeClr val="bg1"/>
                </a:solidFill>
                <a:effectLst>
                  <a:innerShdw blurRad="63500" dist="50800" dir="13500000">
                    <a:srgbClr val="000000">
                      <a:alpha val="50000"/>
                    </a:srgbClr>
                  </a:innerShdw>
                </a:effectLst>
              </a:rPr>
              <a:t>プロフェッショナル歯科衛生士になる為のデブライドメント</a:t>
            </a:r>
            <a:r>
              <a:rPr kumimoji="1" lang="ja-JP" altLang="en-US" sz="6600" b="1" spc="50" dirty="0">
                <a:ln w="0"/>
                <a:solidFill>
                  <a:schemeClr val="bg1"/>
                </a:solidFill>
                <a:effectLst>
                  <a:innerShdw blurRad="63500" dist="50800" dir="13500000">
                    <a:srgbClr val="000000">
                      <a:alpha val="50000"/>
                    </a:srgbClr>
                  </a:innerShdw>
                </a:effectLst>
              </a:rPr>
              <a:t>実習</a:t>
            </a:r>
            <a:endParaRPr kumimoji="1" lang="ja-JP" altLang="en-US" sz="6600" b="1" dirty="0">
              <a:solidFill>
                <a:schemeClr val="bg1"/>
              </a:solidFill>
              <a:effectLst>
                <a:outerShdw blurRad="38100" dist="38100" dir="2700000" algn="tl">
                  <a:srgbClr val="000000">
                    <a:alpha val="43137"/>
                  </a:srgbClr>
                </a:outerShdw>
              </a:effectLst>
            </a:endParaRPr>
          </a:p>
        </p:txBody>
      </p:sp>
      <p:sp>
        <p:nvSpPr>
          <p:cNvPr id="7" name="テキスト ボックス 6">
            <a:extLst>
              <a:ext uri="{FF2B5EF4-FFF2-40B4-BE49-F238E27FC236}">
                <a16:creationId xmlns:a16="http://schemas.microsoft.com/office/drawing/2014/main" id="{B763B3E6-BF2A-9A2A-88BD-DA892B1F014E}"/>
              </a:ext>
            </a:extLst>
          </p:cNvPr>
          <p:cNvSpPr txBox="1"/>
          <p:nvPr/>
        </p:nvSpPr>
        <p:spPr>
          <a:xfrm>
            <a:off x="1454699" y="5783530"/>
            <a:ext cx="27206750" cy="3477875"/>
          </a:xfrm>
          <a:prstGeom prst="rect">
            <a:avLst/>
          </a:prstGeom>
          <a:noFill/>
        </p:spPr>
        <p:txBody>
          <a:bodyPr wrap="square">
            <a:spAutoFit/>
          </a:bodyPr>
          <a:lstStyle/>
          <a:p>
            <a:r>
              <a:rPr lang="ja-JP" altLang="en-US" sz="2000" dirty="0"/>
              <a:t> 抜去した右下第一大臼歯の根面を滑沢にしたのち、歯根を歯頸線から６～７ｍｍのところで水平に切断し、ダウエルピンを継ぎ足したものを顎模型に設置した。</a:t>
            </a:r>
            <a:r>
              <a:rPr lang="en-US" altLang="ja-JP" sz="2000" dirty="0"/>
              <a:t>(</a:t>
            </a:r>
            <a:r>
              <a:rPr lang="ja-JP" altLang="en-US" sz="2000" dirty="0"/>
              <a:t>図１</a:t>
            </a:r>
            <a:r>
              <a:rPr lang="en-US" altLang="ja-JP" sz="2000" dirty="0"/>
              <a:t>)</a:t>
            </a:r>
          </a:p>
          <a:p>
            <a:r>
              <a:rPr lang="ja-JP" altLang="en-US" sz="2000" dirty="0"/>
              <a:t>歯根部の表面には黒のアクリル絵の具を塗布し、水平性骨吸収、 リンデの分類１度という設定で実習をおこなった。（図２） </a:t>
            </a:r>
            <a:endParaRPr lang="en-US" altLang="ja-JP" sz="2000" dirty="0"/>
          </a:p>
          <a:p>
            <a:endParaRPr lang="en-US" altLang="ja-JP" sz="2000" dirty="0"/>
          </a:p>
          <a:p>
            <a:r>
              <a:rPr lang="ja-JP" altLang="en-US" sz="2000" dirty="0"/>
              <a:t>ガム模型は</a:t>
            </a:r>
            <a:r>
              <a:rPr lang="en-US" altLang="ja-JP" sz="2000" dirty="0"/>
              <a:t>2</a:t>
            </a:r>
            <a:r>
              <a:rPr lang="ja-JP" altLang="en-US" sz="2000" dirty="0"/>
              <a:t>種類用意した。通常のもの（図</a:t>
            </a:r>
            <a:r>
              <a:rPr lang="en-US" altLang="ja-JP" sz="2000" dirty="0"/>
              <a:t>3</a:t>
            </a:r>
            <a:r>
              <a:rPr lang="ja-JP" altLang="en-US" sz="2000" dirty="0"/>
              <a:t>）に加えて、側面に観察窓を設けたが術者からは根面が直接見えないように上縁の厚みを増したものを用意した（図 ４</a:t>
            </a:r>
            <a:r>
              <a:rPr lang="en-US" altLang="ja-JP" sz="2000" dirty="0" err="1"/>
              <a:t>a,b</a:t>
            </a:r>
            <a:r>
              <a:rPr lang="ja-JP" altLang="en-US" sz="2000" dirty="0"/>
              <a:t>）。</a:t>
            </a:r>
            <a:endParaRPr lang="en-US" altLang="ja-JP" sz="2000" dirty="0"/>
          </a:p>
          <a:p>
            <a:r>
              <a:rPr lang="ja-JP" altLang="en-US" sz="2000" dirty="0"/>
              <a:t>歯肉上縁は歯頸線に一致させた。歯肉上縁からポケッ ト底を仮定した歯根切断部までの深さを</a:t>
            </a:r>
            <a:r>
              <a:rPr lang="en-US" altLang="ja-JP" sz="2000" dirty="0"/>
              <a:t>(</a:t>
            </a:r>
            <a:r>
              <a:rPr lang="ja-JP" altLang="en-US" sz="2000" dirty="0"/>
              <a:t>図５</a:t>
            </a:r>
            <a:r>
              <a:rPr lang="en-US" altLang="ja-JP" sz="2000" dirty="0"/>
              <a:t>)</a:t>
            </a:r>
            <a:r>
              <a:rPr lang="ja-JP" altLang="en-US" sz="2000" dirty="0"/>
              <a:t> に示す。</a:t>
            </a:r>
            <a:endParaRPr lang="en-US" altLang="ja-JP" sz="2000" dirty="0"/>
          </a:p>
          <a:p>
            <a:endParaRPr lang="en-US" altLang="ja-JP" sz="2000" dirty="0"/>
          </a:p>
          <a:p>
            <a:r>
              <a:rPr lang="ja-JP" altLang="en-US" sz="2000" dirty="0"/>
              <a:t>臨床歴（４４、２６、２０、１８、６、４年）の６人の歯科衛生士が実習を行った。</a:t>
            </a:r>
            <a:endParaRPr lang="en-US" altLang="ja-JP" sz="2000" dirty="0"/>
          </a:p>
          <a:p>
            <a:r>
              <a:rPr lang="ja-JP" altLang="en-US" sz="2000" dirty="0"/>
              <a:t>実習は３回行い、１、３回目は通常の模型（図３）で、</a:t>
            </a:r>
            <a:r>
              <a:rPr lang="en-US" altLang="ja-JP" sz="2000" dirty="0"/>
              <a:t>2</a:t>
            </a:r>
            <a:r>
              <a:rPr lang="ja-JP" altLang="en-US" sz="2000" dirty="0"/>
              <a:t>回目は</a:t>
            </a:r>
            <a:r>
              <a:rPr lang="en-US" altLang="ja-JP" sz="2000" dirty="0"/>
              <a:t>(</a:t>
            </a:r>
            <a:r>
              <a:rPr lang="ja-JP" altLang="en-US" sz="2000" dirty="0"/>
              <a:t>図</a:t>
            </a:r>
            <a:r>
              <a:rPr lang="en-US" altLang="ja-JP" sz="2000" dirty="0"/>
              <a:t>4)</a:t>
            </a:r>
            <a:r>
              <a:rPr lang="ja-JP" altLang="en-US" sz="2000" dirty="0"/>
              <a:t>の模型で動画撮影を行った。</a:t>
            </a:r>
            <a:endParaRPr lang="en-US" altLang="ja-JP" sz="2000" dirty="0"/>
          </a:p>
          <a:p>
            <a:endParaRPr lang="en-US" altLang="ja-JP" sz="2000" dirty="0"/>
          </a:p>
          <a:p>
            <a:r>
              <a:rPr lang="ja-JP" altLang="en-US" sz="2000" dirty="0"/>
              <a:t>さらに実習時のポジションや姿勢を動画撮影するとともに、要した時間、用いた機材とその順番を記録した。</a:t>
            </a:r>
            <a:endParaRPr lang="en-US" altLang="ja-JP" sz="2000" dirty="0"/>
          </a:p>
          <a:p>
            <a:r>
              <a:rPr lang="ja-JP" altLang="en-US" sz="2000" dirty="0"/>
              <a:t>２回目の終了後、結果を６人で検証して問題点と改善策を協議したのち、３回目の実習をおこなった。取り残し率は画像解析ソフト（</a:t>
            </a:r>
            <a:r>
              <a:rPr lang="en-US" altLang="ja-JP" sz="2000" dirty="0"/>
              <a:t>AT-Image</a:t>
            </a:r>
            <a:r>
              <a:rPr lang="ja-JP" altLang="en-US" sz="2000" dirty="0"/>
              <a:t>）を用いて計測した。</a:t>
            </a:r>
          </a:p>
        </p:txBody>
      </p:sp>
      <p:sp>
        <p:nvSpPr>
          <p:cNvPr id="8" name="テキスト ボックス 7">
            <a:extLst>
              <a:ext uri="{FF2B5EF4-FFF2-40B4-BE49-F238E27FC236}">
                <a16:creationId xmlns:a16="http://schemas.microsoft.com/office/drawing/2014/main" id="{EBE261CB-CB98-27D4-3449-C19CF0518D29}"/>
              </a:ext>
            </a:extLst>
          </p:cNvPr>
          <p:cNvSpPr txBox="1"/>
          <p:nvPr/>
        </p:nvSpPr>
        <p:spPr>
          <a:xfrm>
            <a:off x="1775762" y="5053029"/>
            <a:ext cx="2232248" cy="584775"/>
          </a:xfrm>
          <a:prstGeom prst="rect">
            <a:avLst/>
          </a:prstGeom>
          <a:noFill/>
        </p:spPr>
        <p:txBody>
          <a:bodyPr wrap="square" rtlCol="0">
            <a:spAutoFit/>
          </a:bodyPr>
          <a:lstStyle/>
          <a:p>
            <a:r>
              <a:rPr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方法</a:t>
            </a:r>
            <a:r>
              <a:rPr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pic>
        <p:nvPicPr>
          <p:cNvPr id="9" name="図 8">
            <a:extLst>
              <a:ext uri="{FF2B5EF4-FFF2-40B4-BE49-F238E27FC236}">
                <a16:creationId xmlns:a16="http://schemas.microsoft.com/office/drawing/2014/main" id="{A4554DA8-36E2-C95B-3760-94C548DB7A7C}"/>
              </a:ext>
            </a:extLst>
          </p:cNvPr>
          <p:cNvPicPr>
            <a:picLocks noChangeAspect="1"/>
          </p:cNvPicPr>
          <p:nvPr/>
        </p:nvPicPr>
        <p:blipFill>
          <a:blip r:embed="rId3"/>
          <a:stretch>
            <a:fillRect/>
          </a:stretch>
        </p:blipFill>
        <p:spPr>
          <a:xfrm>
            <a:off x="19678233" y="4971000"/>
            <a:ext cx="6012407" cy="2301124"/>
          </a:xfrm>
          <a:prstGeom prst="rect">
            <a:avLst/>
          </a:prstGeom>
        </p:spPr>
      </p:pic>
      <p:pic>
        <p:nvPicPr>
          <p:cNvPr id="10" name="図 9">
            <a:extLst>
              <a:ext uri="{FF2B5EF4-FFF2-40B4-BE49-F238E27FC236}">
                <a16:creationId xmlns:a16="http://schemas.microsoft.com/office/drawing/2014/main" id="{7DB60301-5AA3-BD65-B9D7-F171D2B9A6DD}"/>
              </a:ext>
            </a:extLst>
          </p:cNvPr>
          <p:cNvPicPr>
            <a:picLocks noChangeAspect="1"/>
          </p:cNvPicPr>
          <p:nvPr/>
        </p:nvPicPr>
        <p:blipFill>
          <a:blip r:embed="rId4"/>
          <a:srcRect l="1586"/>
          <a:stretch>
            <a:fillRect/>
          </a:stretch>
        </p:blipFill>
        <p:spPr>
          <a:xfrm>
            <a:off x="19674786" y="7397484"/>
            <a:ext cx="8201778" cy="1963082"/>
          </a:xfrm>
          <a:prstGeom prst="rect">
            <a:avLst/>
          </a:prstGeom>
        </p:spPr>
      </p:pic>
      <p:pic>
        <p:nvPicPr>
          <p:cNvPr id="11" name="図 10">
            <a:extLst>
              <a:ext uri="{FF2B5EF4-FFF2-40B4-BE49-F238E27FC236}">
                <a16:creationId xmlns:a16="http://schemas.microsoft.com/office/drawing/2014/main" id="{7A6D02A2-CEF0-B1E0-7D7E-95A2CD6CC0C3}"/>
              </a:ext>
            </a:extLst>
          </p:cNvPr>
          <p:cNvPicPr>
            <a:picLocks noChangeAspect="1"/>
          </p:cNvPicPr>
          <p:nvPr/>
        </p:nvPicPr>
        <p:blipFill>
          <a:blip r:embed="rId5">
            <a:extLst>
              <a:ext uri="{28A0092B-C50C-407E-A947-70E740481C1C}">
                <a14:useLocalDpi xmlns:a14="http://schemas.microsoft.com/office/drawing/2010/main" val="0"/>
              </a:ext>
            </a:extLst>
          </a:blip>
          <a:srcRect l="44244" t="65186" r="41975" b="10137"/>
          <a:stretch>
            <a:fillRect/>
          </a:stretch>
        </p:blipFill>
        <p:spPr>
          <a:xfrm>
            <a:off x="26136634" y="4926211"/>
            <a:ext cx="2232248" cy="2248411"/>
          </a:xfrm>
          <a:prstGeom prst="rect">
            <a:avLst/>
          </a:prstGeom>
        </p:spPr>
      </p:pic>
      <p:sp>
        <p:nvSpPr>
          <p:cNvPr id="24" name="テキスト ボックス 23">
            <a:extLst>
              <a:ext uri="{FF2B5EF4-FFF2-40B4-BE49-F238E27FC236}">
                <a16:creationId xmlns:a16="http://schemas.microsoft.com/office/drawing/2014/main" id="{2F0F7B55-B60E-6113-C0F1-4BB6DC39455A}"/>
              </a:ext>
            </a:extLst>
          </p:cNvPr>
          <p:cNvSpPr txBox="1"/>
          <p:nvPr/>
        </p:nvSpPr>
        <p:spPr>
          <a:xfrm>
            <a:off x="4868735" y="11573818"/>
            <a:ext cx="21530392" cy="1323439"/>
          </a:xfrm>
          <a:prstGeom prst="rect">
            <a:avLst/>
          </a:prstGeom>
          <a:noFill/>
        </p:spPr>
        <p:txBody>
          <a:bodyPr wrap="square">
            <a:spAutoFit/>
          </a:bodyPr>
          <a:lstStyle/>
          <a:p>
            <a:r>
              <a:rPr lang="ja-JP" altLang="en-US" sz="2000" dirty="0"/>
              <a:t>本実習の目的は、アクリル絵の具を根面から残すことなく除去することである。</a:t>
            </a:r>
            <a:br>
              <a:rPr lang="ja-JP" altLang="en-US" sz="2000" dirty="0"/>
            </a:br>
            <a:r>
              <a:rPr lang="ja-JP" altLang="en-US" sz="2000" dirty="0"/>
              <a:t>効果を高めるためには、</a:t>
            </a:r>
            <a:endParaRPr lang="en-US" altLang="ja-JP" sz="2000" dirty="0"/>
          </a:p>
          <a:p>
            <a:r>
              <a:rPr lang="ja-JP" altLang="en-US" sz="2000" dirty="0"/>
              <a:t>①器具を当てた部位を正確に把握すること　②根面全体に正確に器具を当てる精度を高めること、の</a:t>
            </a:r>
            <a:r>
              <a:rPr lang="en-US" altLang="ja-JP" sz="2000" dirty="0"/>
              <a:t>2</a:t>
            </a:r>
            <a:r>
              <a:rPr lang="ja-JP" altLang="en-US" sz="2000" dirty="0"/>
              <a:t>点が重要である。</a:t>
            </a:r>
            <a:endParaRPr lang="en-US" altLang="ja-JP" sz="2000" dirty="0"/>
          </a:p>
          <a:p>
            <a:r>
              <a:rPr lang="ja-JP" altLang="en-US" sz="2000" dirty="0"/>
              <a:t>これらはシンプルだが、結果に直結する要因であると考えた。</a:t>
            </a:r>
          </a:p>
        </p:txBody>
      </p:sp>
      <p:pic>
        <p:nvPicPr>
          <p:cNvPr id="25" name="図 24">
            <a:extLst>
              <a:ext uri="{FF2B5EF4-FFF2-40B4-BE49-F238E27FC236}">
                <a16:creationId xmlns:a16="http://schemas.microsoft.com/office/drawing/2014/main" id="{A3691A35-B35C-1D09-2944-21286D81614F}"/>
              </a:ext>
            </a:extLst>
          </p:cNvPr>
          <p:cNvPicPr>
            <a:picLocks noChangeAspect="1"/>
          </p:cNvPicPr>
          <p:nvPr/>
        </p:nvPicPr>
        <p:blipFill>
          <a:blip r:embed="rId6">
            <a:extLst>
              <a:ext uri="{28A0092B-C50C-407E-A947-70E740481C1C}">
                <a14:useLocalDpi xmlns:a14="http://schemas.microsoft.com/office/drawing/2010/main" val="0"/>
              </a:ext>
            </a:extLst>
          </a:blip>
          <a:srcRect l="38103" t="30275" r="35842" b="29373"/>
          <a:stretch>
            <a:fillRect/>
          </a:stretch>
        </p:blipFill>
        <p:spPr>
          <a:xfrm>
            <a:off x="20361036" y="11423597"/>
            <a:ext cx="3955195" cy="3445792"/>
          </a:xfrm>
          <a:prstGeom prst="rect">
            <a:avLst/>
          </a:prstGeom>
        </p:spPr>
      </p:pic>
      <p:sp>
        <p:nvSpPr>
          <p:cNvPr id="26" name="テキスト ボックス 25">
            <a:extLst>
              <a:ext uri="{FF2B5EF4-FFF2-40B4-BE49-F238E27FC236}">
                <a16:creationId xmlns:a16="http://schemas.microsoft.com/office/drawing/2014/main" id="{5E9CA21E-A69F-8132-1771-11E8FE55601E}"/>
              </a:ext>
            </a:extLst>
          </p:cNvPr>
          <p:cNvSpPr txBox="1"/>
          <p:nvPr/>
        </p:nvSpPr>
        <p:spPr>
          <a:xfrm>
            <a:off x="4809786" y="10285034"/>
            <a:ext cx="20522281" cy="1323439"/>
          </a:xfrm>
          <a:prstGeom prst="rect">
            <a:avLst/>
          </a:prstGeom>
          <a:noFill/>
        </p:spPr>
        <p:txBody>
          <a:bodyPr wrap="square" rtlCol="0">
            <a:spAutoFit/>
          </a:bodyPr>
          <a:lstStyle/>
          <a:p>
            <a:r>
              <a:rPr kumimoji="1" lang="ja-JP" altLang="en-US" sz="2000" dirty="0"/>
              <a:t>１番取り残しの多かった近心面の画像を</a:t>
            </a:r>
            <a:r>
              <a:rPr lang="en-US" altLang="ja-JP" sz="2000" dirty="0"/>
              <a:t>(</a:t>
            </a:r>
            <a:r>
              <a:rPr lang="ja-JP" altLang="en-US" sz="2000" dirty="0"/>
              <a:t>図６</a:t>
            </a:r>
            <a:r>
              <a:rPr lang="en-US" altLang="ja-JP" sz="2000" dirty="0"/>
              <a:t>)</a:t>
            </a:r>
            <a:r>
              <a:rPr lang="ja-JP" altLang="en-US" sz="2000" dirty="0"/>
              <a:t>に記す</a:t>
            </a:r>
            <a:r>
              <a:rPr kumimoji="1" lang="ja-JP" altLang="en-US" sz="2000" dirty="0"/>
              <a:t>。</a:t>
            </a:r>
            <a:r>
              <a:rPr lang="ja-JP" altLang="en-US" sz="2000" dirty="0"/>
              <a:t>特に舌側寄りの深部は６人中４人が取り残した。近心面の取り残し率は平均１６％であった。</a:t>
            </a:r>
            <a:endParaRPr lang="en-US" altLang="ja-JP" sz="2000" dirty="0"/>
          </a:p>
          <a:p>
            <a:r>
              <a:rPr lang="en-US" altLang="ja-JP" sz="2000" dirty="0"/>
              <a:t>E</a:t>
            </a:r>
            <a:r>
              <a:rPr lang="ja-JP" altLang="en-US" sz="2000" dirty="0"/>
              <a:t>さんの実習後、根面に白い削片が残っており、これは実習後洗浄せず、ハンドスケーリングで終わったことが原因であった。</a:t>
            </a:r>
            <a:endParaRPr lang="en-US" altLang="ja-JP" sz="2000" dirty="0"/>
          </a:p>
          <a:p>
            <a:r>
              <a:rPr lang="en-US" altLang="ja-JP" sz="2000" dirty="0"/>
              <a:t>6</a:t>
            </a:r>
            <a:r>
              <a:rPr lang="ja-JP" altLang="en-US" sz="2000" dirty="0"/>
              <a:t>人の実習姿勢を示す。</a:t>
            </a:r>
            <a:r>
              <a:rPr lang="en-US" altLang="ja-JP" sz="2000" dirty="0"/>
              <a:t>(</a:t>
            </a:r>
            <a:r>
              <a:rPr lang="ja-JP" altLang="en-US" sz="2000" dirty="0"/>
              <a:t>図７</a:t>
            </a:r>
            <a:r>
              <a:rPr lang="en-US" altLang="ja-JP" sz="2000" dirty="0"/>
              <a:t>)</a:t>
            </a:r>
            <a:r>
              <a:rPr lang="ja-JP" altLang="en-US" sz="2000" dirty="0"/>
              <a:t>　猫背、ストレートネック、肩の引き上がり、窮屈な肘などが見受けられた。</a:t>
            </a:r>
            <a:endParaRPr lang="en-US" altLang="ja-JP" sz="2000" dirty="0"/>
          </a:p>
          <a:p>
            <a:endParaRPr lang="en-US" altLang="ja-JP" sz="2000" dirty="0"/>
          </a:p>
        </p:txBody>
      </p:sp>
      <p:sp>
        <p:nvSpPr>
          <p:cNvPr id="27" name="テキスト ボックス 26">
            <a:extLst>
              <a:ext uri="{FF2B5EF4-FFF2-40B4-BE49-F238E27FC236}">
                <a16:creationId xmlns:a16="http://schemas.microsoft.com/office/drawing/2014/main" id="{49D67629-0F57-32D9-C4C2-DAEB902EE11C}"/>
              </a:ext>
            </a:extLst>
          </p:cNvPr>
          <p:cNvSpPr txBox="1"/>
          <p:nvPr/>
        </p:nvSpPr>
        <p:spPr>
          <a:xfrm>
            <a:off x="2722007" y="11521000"/>
            <a:ext cx="2235919" cy="584775"/>
          </a:xfrm>
          <a:prstGeom prst="rect">
            <a:avLst/>
          </a:prstGeom>
          <a:noFill/>
        </p:spPr>
        <p:txBody>
          <a:bodyPr wrap="square" rtlCol="0">
            <a:spAutoFit/>
          </a:bodyPr>
          <a:lstStyle/>
          <a:p>
            <a:r>
              <a:rPr kumimoji="1" lang="ja-JP" altLang="en-US" sz="3200" b="1" dirty="0">
                <a:effectLst>
                  <a:outerShdw blurRad="38100" dist="38100" dir="2700000" algn="tl">
                    <a:srgbClr val="000000">
                      <a:alpha val="43137"/>
                    </a:srgbClr>
                  </a:outerShdw>
                </a:effectLst>
              </a:rPr>
              <a:t>検証①</a:t>
            </a:r>
          </a:p>
        </p:txBody>
      </p:sp>
      <p:sp>
        <p:nvSpPr>
          <p:cNvPr id="28" name="テキスト ボックス 27">
            <a:extLst>
              <a:ext uri="{FF2B5EF4-FFF2-40B4-BE49-F238E27FC236}">
                <a16:creationId xmlns:a16="http://schemas.microsoft.com/office/drawing/2014/main" id="{3EA5F40F-48F7-88ED-4284-2AA075AD6184}"/>
              </a:ext>
            </a:extLst>
          </p:cNvPr>
          <p:cNvSpPr txBox="1"/>
          <p:nvPr/>
        </p:nvSpPr>
        <p:spPr>
          <a:xfrm>
            <a:off x="1897817" y="16557755"/>
            <a:ext cx="3884300" cy="584775"/>
          </a:xfrm>
          <a:prstGeom prst="rect">
            <a:avLst/>
          </a:prstGeom>
          <a:noFill/>
        </p:spPr>
        <p:txBody>
          <a:bodyPr wrap="square" rtlCol="0">
            <a:spAutoFit/>
          </a:bodyPr>
          <a:lstStyle/>
          <a:p>
            <a:r>
              <a:rPr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取り残し要因</a:t>
            </a:r>
            <a:r>
              <a:rPr lang="en-US" altLang="ja-JP" sz="3200" b="1" dirty="0">
                <a:effectLst>
                  <a:outerShdw blurRad="38100" dist="38100" dir="2700000" algn="tl">
                    <a:srgbClr val="000000">
                      <a:alpha val="43137"/>
                    </a:srgbClr>
                  </a:outerShdw>
                </a:effectLst>
              </a:rPr>
              <a:t>-</a:t>
            </a:r>
            <a:endParaRPr lang="ja-JP" altLang="en-US" sz="3200" b="1" dirty="0">
              <a:effectLst>
                <a:outerShdw blurRad="38100" dist="38100" dir="2700000" algn="tl">
                  <a:srgbClr val="000000">
                    <a:alpha val="43137"/>
                  </a:srgbClr>
                </a:outerShdw>
              </a:effectLst>
            </a:endParaRPr>
          </a:p>
        </p:txBody>
      </p:sp>
      <p:sp>
        <p:nvSpPr>
          <p:cNvPr id="30" name="テキスト ボックス 29">
            <a:extLst>
              <a:ext uri="{FF2B5EF4-FFF2-40B4-BE49-F238E27FC236}">
                <a16:creationId xmlns:a16="http://schemas.microsoft.com/office/drawing/2014/main" id="{35E0CA29-68B5-94A3-5493-1A12051DC34E}"/>
              </a:ext>
            </a:extLst>
          </p:cNvPr>
          <p:cNvSpPr txBox="1"/>
          <p:nvPr/>
        </p:nvSpPr>
        <p:spPr>
          <a:xfrm>
            <a:off x="4809786" y="16712089"/>
            <a:ext cx="12800654" cy="400110"/>
          </a:xfrm>
          <a:prstGeom prst="rect">
            <a:avLst/>
          </a:prstGeom>
          <a:noFill/>
        </p:spPr>
        <p:txBody>
          <a:bodyPr wrap="square">
            <a:spAutoFit/>
          </a:bodyPr>
          <a:lstStyle/>
          <a:p>
            <a:r>
              <a:rPr lang="en-US" altLang="ja-JP" sz="2000" dirty="0"/>
              <a:t>2</a:t>
            </a:r>
            <a:r>
              <a:rPr lang="ja-JP" altLang="en-US" sz="2000" dirty="0"/>
              <a:t>回目の終了後、結果を６人で検証して問題点と改善策を協議した取り残しの要因は以下である。</a:t>
            </a:r>
          </a:p>
        </p:txBody>
      </p:sp>
      <p:pic>
        <p:nvPicPr>
          <p:cNvPr id="33" name="図 32">
            <a:extLst>
              <a:ext uri="{FF2B5EF4-FFF2-40B4-BE49-F238E27FC236}">
                <a16:creationId xmlns:a16="http://schemas.microsoft.com/office/drawing/2014/main" id="{81DCEA75-96DA-F9E4-45A1-2B8DD9E7ABA5}"/>
              </a:ext>
            </a:extLst>
          </p:cNvPr>
          <p:cNvPicPr>
            <a:picLocks noChangeAspect="1"/>
          </p:cNvPicPr>
          <p:nvPr/>
        </p:nvPicPr>
        <p:blipFill>
          <a:blip r:embed="rId7"/>
          <a:srcRect t="5096" b="10120"/>
          <a:stretch>
            <a:fillRect/>
          </a:stretch>
        </p:blipFill>
        <p:spPr>
          <a:xfrm>
            <a:off x="10694563" y="17790804"/>
            <a:ext cx="2750697" cy="2332140"/>
          </a:xfrm>
          <a:prstGeom prst="rect">
            <a:avLst/>
          </a:prstGeom>
        </p:spPr>
      </p:pic>
      <p:sp>
        <p:nvSpPr>
          <p:cNvPr id="34" name="テキスト ボックス 33">
            <a:extLst>
              <a:ext uri="{FF2B5EF4-FFF2-40B4-BE49-F238E27FC236}">
                <a16:creationId xmlns:a16="http://schemas.microsoft.com/office/drawing/2014/main" id="{E3C6F939-5435-9C18-895E-04D1D713CD89}"/>
              </a:ext>
            </a:extLst>
          </p:cNvPr>
          <p:cNvSpPr txBox="1"/>
          <p:nvPr/>
        </p:nvSpPr>
        <p:spPr>
          <a:xfrm>
            <a:off x="1842851" y="17373929"/>
            <a:ext cx="8381461" cy="830997"/>
          </a:xfrm>
          <a:prstGeom prst="rect">
            <a:avLst/>
          </a:prstGeom>
          <a:noFill/>
        </p:spPr>
        <p:txBody>
          <a:bodyPr wrap="square" rtlCol="0">
            <a:spAutoFit/>
          </a:bodyPr>
          <a:lstStyle/>
          <a:p>
            <a:r>
              <a:rPr kumimoji="1" lang="ja-JP" altLang="en-US" sz="2400" b="1" dirty="0"/>
              <a:t>①</a:t>
            </a:r>
            <a:r>
              <a:rPr kumimoji="1" lang="en-US" altLang="ja-JP" sz="2400" b="1" dirty="0"/>
              <a:t>TK1</a:t>
            </a:r>
            <a:r>
              <a:rPr kumimoji="1" lang="ja-JP" altLang="en-US" sz="2400" b="1" dirty="0"/>
              <a:t>チップの１番出力のある先１～２ミリが浮いて、</a:t>
            </a:r>
            <a:endParaRPr kumimoji="1" lang="en-US" altLang="ja-JP" sz="2400" b="1" dirty="0"/>
          </a:p>
          <a:p>
            <a:r>
              <a:rPr kumimoji="1" lang="ja-JP" altLang="en-US" sz="2400" b="1" dirty="0"/>
              <a:t>　中腹が当たっている</a:t>
            </a:r>
          </a:p>
        </p:txBody>
      </p:sp>
      <p:pic>
        <p:nvPicPr>
          <p:cNvPr id="35" name="図 34">
            <a:extLst>
              <a:ext uri="{FF2B5EF4-FFF2-40B4-BE49-F238E27FC236}">
                <a16:creationId xmlns:a16="http://schemas.microsoft.com/office/drawing/2014/main" id="{1C4678F7-42F3-FE0E-070D-7A5B01FDAE1D}"/>
              </a:ext>
            </a:extLst>
          </p:cNvPr>
          <p:cNvPicPr>
            <a:picLocks noChangeAspect="1"/>
          </p:cNvPicPr>
          <p:nvPr/>
        </p:nvPicPr>
        <p:blipFill>
          <a:blip r:embed="rId8">
            <a:extLst>
              <a:ext uri="{28A0092B-C50C-407E-A947-70E740481C1C}">
                <a14:useLocalDpi xmlns:a14="http://schemas.microsoft.com/office/drawing/2010/main" val="0"/>
              </a:ext>
            </a:extLst>
          </a:blip>
          <a:srcRect l="35269" t="37799" r="48480" b="42310"/>
          <a:stretch>
            <a:fillRect/>
          </a:stretch>
        </p:blipFill>
        <p:spPr>
          <a:xfrm>
            <a:off x="3915618" y="18371742"/>
            <a:ext cx="2971801" cy="2046253"/>
          </a:xfrm>
          <a:prstGeom prst="rect">
            <a:avLst/>
          </a:prstGeom>
        </p:spPr>
      </p:pic>
      <p:sp>
        <p:nvSpPr>
          <p:cNvPr id="41" name="テキスト ボックス 40">
            <a:extLst>
              <a:ext uri="{FF2B5EF4-FFF2-40B4-BE49-F238E27FC236}">
                <a16:creationId xmlns:a16="http://schemas.microsoft.com/office/drawing/2014/main" id="{9D13E89F-D95D-274F-E27D-CADE503F6F99}"/>
              </a:ext>
            </a:extLst>
          </p:cNvPr>
          <p:cNvSpPr txBox="1"/>
          <p:nvPr/>
        </p:nvSpPr>
        <p:spPr>
          <a:xfrm>
            <a:off x="1721035" y="20730692"/>
            <a:ext cx="8264498" cy="2985433"/>
          </a:xfrm>
          <a:prstGeom prst="rect">
            <a:avLst/>
          </a:prstGeom>
          <a:noFill/>
        </p:spPr>
        <p:txBody>
          <a:bodyPr wrap="square" rtlCol="0">
            <a:spAutoFit/>
          </a:bodyPr>
          <a:lstStyle/>
          <a:p>
            <a:r>
              <a:rPr lang="ja-JP" altLang="en-US" sz="2000" dirty="0"/>
              <a:t>先</a:t>
            </a:r>
            <a:r>
              <a:rPr kumimoji="1" lang="en-US" altLang="ja-JP" sz="2000" dirty="0"/>
              <a:t>1</a:t>
            </a:r>
            <a:r>
              <a:rPr kumimoji="1" lang="ja-JP" altLang="en-US" sz="2000" dirty="0"/>
              <a:t>～</a:t>
            </a:r>
            <a:r>
              <a:rPr kumimoji="1" lang="en-US" altLang="ja-JP" sz="2000" dirty="0"/>
              <a:t>2</a:t>
            </a:r>
            <a:r>
              <a:rPr kumimoji="1" lang="ja-JP" altLang="en-US" sz="2000" dirty="0"/>
              <a:t>ミリ</a:t>
            </a:r>
            <a:r>
              <a:rPr lang="ja-JP" altLang="en-US" sz="2000" dirty="0"/>
              <a:t>は狙った場所にあたりやすく歯石を叩く出力が</a:t>
            </a:r>
            <a:r>
              <a:rPr lang="en-US" altLang="ja-JP" sz="2000" dirty="0"/>
              <a:t>1</a:t>
            </a:r>
            <a:r>
              <a:rPr lang="ja-JP" altLang="en-US" sz="2000" dirty="0"/>
              <a:t>番大きい。</a:t>
            </a:r>
            <a:r>
              <a:rPr lang="en-US" altLang="ja-JP" sz="2000" dirty="0"/>
              <a:t>(</a:t>
            </a:r>
            <a:r>
              <a:rPr lang="ja-JP" altLang="en-US" sz="2000" dirty="0"/>
              <a:t>図８</a:t>
            </a:r>
            <a:r>
              <a:rPr lang="en-US" altLang="ja-JP" sz="2000" dirty="0"/>
              <a:t>)</a:t>
            </a:r>
          </a:p>
          <a:p>
            <a:endParaRPr lang="en-US" altLang="ja-JP" sz="2000" dirty="0"/>
          </a:p>
          <a:p>
            <a:r>
              <a:rPr lang="ja-JP" altLang="en-US" sz="2000" dirty="0"/>
              <a:t>中腹だと当たっている場所を認知しにくく、狙った場所に当たっていない場合もある。</a:t>
            </a:r>
            <a:endParaRPr lang="en-US" altLang="ja-JP" sz="2000" dirty="0"/>
          </a:p>
          <a:p>
            <a:endParaRPr lang="en-US" altLang="ja-JP" sz="2000" dirty="0"/>
          </a:p>
          <a:p>
            <a:r>
              <a:rPr kumimoji="1" lang="ja-JP" altLang="en-US" sz="2000" dirty="0"/>
              <a:t>臨床では、イリゲーションや根面が脆い場合はあえて中腹を当てる場合もある。常にチップの先のどのあたりが根面に当たっているか、意識して指の感覚を研ぎ澄ますようにしている。</a:t>
            </a:r>
            <a:endParaRPr kumimoji="1" lang="en-US" altLang="ja-JP" sz="2000" dirty="0"/>
          </a:p>
          <a:p>
            <a:endParaRPr kumimoji="1" lang="ja-JP" altLang="en-US" sz="2800" dirty="0"/>
          </a:p>
        </p:txBody>
      </p:sp>
      <p:sp>
        <p:nvSpPr>
          <p:cNvPr id="42" name="テキスト ボックス 41">
            <a:extLst>
              <a:ext uri="{FF2B5EF4-FFF2-40B4-BE49-F238E27FC236}">
                <a16:creationId xmlns:a16="http://schemas.microsoft.com/office/drawing/2014/main" id="{076DCE78-5BEA-5051-21EE-1CED10BEEE58}"/>
              </a:ext>
            </a:extLst>
          </p:cNvPr>
          <p:cNvSpPr txBox="1"/>
          <p:nvPr/>
        </p:nvSpPr>
        <p:spPr>
          <a:xfrm>
            <a:off x="10518280" y="17333568"/>
            <a:ext cx="4906739" cy="461665"/>
          </a:xfrm>
          <a:prstGeom prst="rect">
            <a:avLst/>
          </a:prstGeom>
          <a:noFill/>
        </p:spPr>
        <p:txBody>
          <a:bodyPr wrap="square" rtlCol="0">
            <a:spAutoFit/>
          </a:bodyPr>
          <a:lstStyle/>
          <a:p>
            <a:r>
              <a:rPr kumimoji="1" lang="ja-JP" altLang="en-US" sz="2400" b="1" dirty="0"/>
              <a:t>②人差し指に力が入っている</a:t>
            </a:r>
          </a:p>
        </p:txBody>
      </p:sp>
      <p:sp>
        <p:nvSpPr>
          <p:cNvPr id="43" name="テキスト ボックス 42">
            <a:extLst>
              <a:ext uri="{FF2B5EF4-FFF2-40B4-BE49-F238E27FC236}">
                <a16:creationId xmlns:a16="http://schemas.microsoft.com/office/drawing/2014/main" id="{CD848CE5-2FF1-E8C3-8B49-01515CC48BB3}"/>
              </a:ext>
            </a:extLst>
          </p:cNvPr>
          <p:cNvSpPr txBox="1"/>
          <p:nvPr/>
        </p:nvSpPr>
        <p:spPr>
          <a:xfrm>
            <a:off x="10010927" y="20323902"/>
            <a:ext cx="7042927" cy="4093428"/>
          </a:xfrm>
          <a:prstGeom prst="rect">
            <a:avLst/>
          </a:prstGeom>
          <a:noFill/>
        </p:spPr>
        <p:txBody>
          <a:bodyPr wrap="square" rtlCol="0">
            <a:spAutoFit/>
          </a:bodyPr>
          <a:lstStyle/>
          <a:p>
            <a:r>
              <a:rPr lang="ja-JP" altLang="en-US" sz="2000" dirty="0"/>
              <a:t>超音波ハンドピース把持時の</a:t>
            </a:r>
            <a:r>
              <a:rPr kumimoji="1" lang="ja-JP" altLang="en-US" sz="2000" dirty="0"/>
              <a:t>人差し指に力が入っていると、微細な感覚を感じ取りにくくなるように感じる。</a:t>
            </a:r>
            <a:r>
              <a:rPr kumimoji="1" lang="en-US" altLang="ja-JP" sz="2000" dirty="0"/>
              <a:t>(</a:t>
            </a:r>
            <a:r>
              <a:rPr kumimoji="1" lang="ja-JP" altLang="en-US" sz="2000" dirty="0"/>
              <a:t>図９</a:t>
            </a:r>
            <a:r>
              <a:rPr kumimoji="1" lang="en-US" altLang="ja-JP" sz="2000" dirty="0"/>
              <a:t>)</a:t>
            </a:r>
          </a:p>
          <a:p>
            <a:endParaRPr kumimoji="1" lang="en-US" altLang="ja-JP" sz="2000" dirty="0"/>
          </a:p>
          <a:p>
            <a:r>
              <a:rPr kumimoji="1" lang="ja-JP" altLang="en-US" sz="2000" dirty="0"/>
              <a:t>さらに指の力みは体幹の不随意な動きや肩・腕の緊張、不適切な身体バランスにつながり、姿勢の崩れや猫背、肩の引きあがりを起こす原因になる。</a:t>
            </a:r>
            <a:endParaRPr kumimoji="1" lang="en-US" altLang="ja-JP" sz="2000" dirty="0"/>
          </a:p>
          <a:p>
            <a:endParaRPr kumimoji="1" lang="en-US" altLang="ja-JP" sz="2000" dirty="0"/>
          </a:p>
          <a:p>
            <a:r>
              <a:rPr kumimoji="1" lang="ja-JP" altLang="en-US" sz="2000" dirty="0"/>
              <a:t>姿勢</a:t>
            </a:r>
            <a:r>
              <a:rPr lang="ja-JP" altLang="en-US" sz="2000" dirty="0"/>
              <a:t>の</a:t>
            </a:r>
            <a:r>
              <a:rPr kumimoji="1" lang="ja-JP" altLang="en-US" sz="2000" dirty="0"/>
              <a:t>崩れが疲労の原因になり、チップの当てる場所やチップの角度をキープしにくくなる。</a:t>
            </a:r>
            <a:endParaRPr lang="en-US" altLang="ja-JP" sz="2000" dirty="0"/>
          </a:p>
          <a:p>
            <a:endParaRPr kumimoji="1" lang="en-US" altLang="ja-JP" sz="2000" dirty="0"/>
          </a:p>
          <a:p>
            <a:r>
              <a:rPr kumimoji="1" lang="ja-JP" altLang="en-US" sz="2000" dirty="0"/>
              <a:t>力が抜けているとハンドピースをクルクルと動かしやすく、手技に</a:t>
            </a:r>
            <a:r>
              <a:rPr lang="ja-JP" altLang="en-US" sz="2000" dirty="0"/>
              <a:t>好影響を与える</a:t>
            </a:r>
            <a:r>
              <a:rPr kumimoji="1" lang="ja-JP" altLang="en-US" sz="2000" dirty="0"/>
              <a:t>と考える。</a:t>
            </a:r>
            <a:endParaRPr kumimoji="1" lang="en-US" altLang="ja-JP" sz="2000" dirty="0"/>
          </a:p>
          <a:p>
            <a:endParaRPr kumimoji="1" lang="en-US" altLang="ja-JP" sz="2000" dirty="0"/>
          </a:p>
        </p:txBody>
      </p:sp>
      <p:sp>
        <p:nvSpPr>
          <p:cNvPr id="46" name="テキスト ボックス 45">
            <a:extLst>
              <a:ext uri="{FF2B5EF4-FFF2-40B4-BE49-F238E27FC236}">
                <a16:creationId xmlns:a16="http://schemas.microsoft.com/office/drawing/2014/main" id="{E42F769B-7FC1-511C-62D5-EDB855254529}"/>
              </a:ext>
            </a:extLst>
          </p:cNvPr>
          <p:cNvSpPr txBox="1"/>
          <p:nvPr/>
        </p:nvSpPr>
        <p:spPr>
          <a:xfrm>
            <a:off x="1661609" y="25874917"/>
            <a:ext cx="7574421" cy="3847207"/>
          </a:xfrm>
          <a:prstGeom prst="rect">
            <a:avLst/>
          </a:prstGeom>
          <a:noFill/>
        </p:spPr>
        <p:txBody>
          <a:bodyPr wrap="square" rtlCol="0">
            <a:spAutoFit/>
          </a:bodyPr>
          <a:lstStyle/>
          <a:p>
            <a:r>
              <a:rPr kumimoji="1" lang="ja-JP" altLang="en-US" sz="2400" b="1" dirty="0"/>
              <a:t>④どの症例でも同じ超音波チップを使用している</a:t>
            </a:r>
            <a:endParaRPr kumimoji="1" lang="en-US" altLang="ja-JP" sz="2400" b="1" dirty="0"/>
          </a:p>
          <a:p>
            <a:endParaRPr kumimoji="1" lang="en-US" altLang="ja-JP" sz="2000" dirty="0"/>
          </a:p>
          <a:p>
            <a:r>
              <a:rPr kumimoji="1" lang="ja-JP" altLang="en-US" sz="2000" dirty="0"/>
              <a:t>当院では普段から白水貿易</a:t>
            </a:r>
            <a:r>
              <a:rPr lang="ja-JP" altLang="en-US" sz="2000" dirty="0"/>
              <a:t>の</a:t>
            </a:r>
            <a:r>
              <a:rPr kumimoji="1" lang="en-US" altLang="ja-JP" sz="2000" dirty="0"/>
              <a:t>TK1-1S</a:t>
            </a:r>
            <a:r>
              <a:rPr kumimoji="1" lang="ja-JP" altLang="en-US" sz="2000" dirty="0"/>
              <a:t>チップ</a:t>
            </a:r>
            <a:r>
              <a:rPr lang="ja-JP" altLang="en-US" sz="2000" dirty="0"/>
              <a:t>を、主として使用していてそれ以外は使わない衛生士もおり、１回目３回目ともに全員の</a:t>
            </a:r>
            <a:r>
              <a:rPr lang="en-US" altLang="ja-JP" sz="2000" dirty="0"/>
              <a:t>DH</a:t>
            </a:r>
            <a:r>
              <a:rPr lang="ja-JP" altLang="en-US" sz="2000" dirty="0"/>
              <a:t>が使用していた。</a:t>
            </a:r>
            <a:endParaRPr lang="en-US" altLang="ja-JP" sz="2000" dirty="0"/>
          </a:p>
          <a:p>
            <a:endParaRPr lang="en-US" altLang="ja-JP" sz="2000" dirty="0"/>
          </a:p>
          <a:p>
            <a:r>
              <a:rPr kumimoji="1" lang="en-US" altLang="ja-JP" sz="2000" dirty="0"/>
              <a:t>1</a:t>
            </a:r>
            <a:r>
              <a:rPr kumimoji="1" lang="ja-JP" altLang="en-US" sz="2000" dirty="0"/>
              <a:t>回目の実習では</a:t>
            </a:r>
            <a:r>
              <a:rPr kumimoji="1" lang="en-US" altLang="ja-JP" sz="2000" dirty="0"/>
              <a:t>TK1</a:t>
            </a:r>
            <a:r>
              <a:rPr kumimoji="1" lang="ja-JP" altLang="en-US" sz="2000" dirty="0"/>
              <a:t>や</a:t>
            </a:r>
            <a:r>
              <a:rPr kumimoji="1" lang="en-US" altLang="ja-JP" sz="2000" dirty="0"/>
              <a:t>UP-SRP</a:t>
            </a:r>
            <a:r>
              <a:rPr kumimoji="1" lang="ja-JP" altLang="en-US" sz="2000" dirty="0"/>
              <a:t>などの</a:t>
            </a:r>
            <a:r>
              <a:rPr kumimoji="1" lang="en-US" altLang="ja-JP" sz="2000" dirty="0"/>
              <a:t>BDR</a:t>
            </a:r>
            <a:r>
              <a:rPr kumimoji="1" lang="ja-JP" altLang="en-US" sz="2000" dirty="0"/>
              <a:t>チップのみを使用する衛生士が多かった。</a:t>
            </a:r>
            <a:endParaRPr kumimoji="1" lang="en-US" altLang="ja-JP" sz="2000" dirty="0"/>
          </a:p>
          <a:p>
            <a:r>
              <a:rPr lang="en-US" altLang="ja-JP" sz="2000" dirty="0"/>
              <a:t>2</a:t>
            </a:r>
            <a:r>
              <a:rPr lang="ja-JP" altLang="en-US" sz="2000" dirty="0"/>
              <a:t>回目の実習後、</a:t>
            </a:r>
            <a:r>
              <a:rPr kumimoji="1" lang="ja-JP" altLang="en-US" sz="2000" dirty="0"/>
              <a:t>各チップの特徴や適した症例</a:t>
            </a:r>
            <a:r>
              <a:rPr lang="ja-JP" altLang="en-US" sz="2000" dirty="0"/>
              <a:t>について</a:t>
            </a:r>
            <a:r>
              <a:rPr kumimoji="1" lang="ja-JP" altLang="en-US" sz="2000" dirty="0"/>
              <a:t>共有</a:t>
            </a:r>
            <a:r>
              <a:rPr lang="ja-JP" altLang="en-US" sz="2000" dirty="0"/>
              <a:t>すると、</a:t>
            </a:r>
            <a:endParaRPr lang="en-US" altLang="ja-JP" sz="2000" dirty="0"/>
          </a:p>
          <a:p>
            <a:r>
              <a:rPr kumimoji="1" lang="en-US" altLang="ja-JP" sz="2000" dirty="0"/>
              <a:t>3</a:t>
            </a:r>
            <a:r>
              <a:rPr kumimoji="1" lang="ja-JP" altLang="en-US" sz="2000" dirty="0"/>
              <a:t>回目の実習や臨床においてもチップの選択肢が広がった。</a:t>
            </a:r>
            <a:r>
              <a:rPr kumimoji="1" lang="en-US" altLang="ja-JP" sz="2000" dirty="0"/>
              <a:t>(</a:t>
            </a:r>
            <a:r>
              <a:rPr kumimoji="1" lang="ja-JP" altLang="en-US" sz="2000" dirty="0"/>
              <a:t>表１</a:t>
            </a:r>
            <a:r>
              <a:rPr kumimoji="1" lang="en-US" altLang="ja-JP" sz="2000" dirty="0"/>
              <a:t>)</a:t>
            </a:r>
          </a:p>
          <a:p>
            <a:endParaRPr kumimoji="1" lang="en-US" altLang="ja-JP" sz="2000" dirty="0"/>
          </a:p>
          <a:p>
            <a:endParaRPr kumimoji="1" lang="en-US" altLang="ja-JP" sz="2000" dirty="0"/>
          </a:p>
        </p:txBody>
      </p:sp>
      <p:sp>
        <p:nvSpPr>
          <p:cNvPr id="52" name="テキスト ボックス 51">
            <a:extLst>
              <a:ext uri="{FF2B5EF4-FFF2-40B4-BE49-F238E27FC236}">
                <a16:creationId xmlns:a16="http://schemas.microsoft.com/office/drawing/2014/main" id="{8C039D60-F4A9-83B8-80AE-21C783485E88}"/>
              </a:ext>
            </a:extLst>
          </p:cNvPr>
          <p:cNvSpPr txBox="1"/>
          <p:nvPr/>
        </p:nvSpPr>
        <p:spPr>
          <a:xfrm>
            <a:off x="15151658" y="25819372"/>
            <a:ext cx="6817291" cy="8586966"/>
          </a:xfrm>
          <a:prstGeom prst="rect">
            <a:avLst/>
          </a:prstGeom>
          <a:noFill/>
        </p:spPr>
        <p:txBody>
          <a:bodyPr wrap="square" rtlCol="0">
            <a:spAutoFit/>
          </a:bodyPr>
          <a:lstStyle/>
          <a:p>
            <a:r>
              <a:rPr kumimoji="1" lang="ja-JP" altLang="en-US" sz="2400" b="1" dirty="0"/>
              <a:t>⑤キュレット・ストロークの</a:t>
            </a:r>
            <a:r>
              <a:rPr lang="ja-JP" altLang="en-US" sz="2400" b="1" dirty="0"/>
              <a:t>選択肢の少なさ</a:t>
            </a:r>
            <a:endParaRPr kumimoji="1" lang="en-US" altLang="ja-JP" sz="2000" dirty="0"/>
          </a:p>
          <a:p>
            <a:r>
              <a:rPr kumimoji="1" lang="en-US" altLang="ja-JP" sz="2000" b="1" dirty="0"/>
              <a:t>【</a:t>
            </a:r>
            <a:r>
              <a:rPr kumimoji="1" lang="ja-JP" altLang="en-US" sz="2000" b="1" dirty="0"/>
              <a:t>キュレットの選択肢</a:t>
            </a:r>
            <a:r>
              <a:rPr kumimoji="1" lang="en-US" altLang="ja-JP" sz="2000" b="1" dirty="0"/>
              <a:t>】</a:t>
            </a:r>
          </a:p>
          <a:p>
            <a:r>
              <a:rPr kumimoji="1" lang="ja-JP" altLang="en-US" sz="2000" dirty="0"/>
              <a:t>当院ではグレーシーキュレットを使用することが多く、グレーシーの</a:t>
            </a:r>
            <a:r>
              <a:rPr kumimoji="1" lang="ja-JP" altLang="en-US" sz="2000"/>
              <a:t>ミニやロング</a:t>
            </a:r>
            <a:r>
              <a:rPr kumimoji="1" lang="ja-JP" altLang="en-US" sz="2000" dirty="0"/>
              <a:t>を使うことはあってもユニバーサルキュレットの使用頻度は</a:t>
            </a:r>
            <a:r>
              <a:rPr lang="ja-JP" altLang="en-US" sz="2000" dirty="0"/>
              <a:t>少なかった。</a:t>
            </a:r>
            <a:endParaRPr lang="en-US" altLang="ja-JP" sz="2000" dirty="0"/>
          </a:p>
          <a:p>
            <a:endParaRPr lang="en-US" altLang="ja-JP" sz="2000" dirty="0"/>
          </a:p>
          <a:p>
            <a:r>
              <a:rPr lang="ja-JP" altLang="en-US" sz="2000" dirty="0"/>
              <a:t>ミントセミナーや</a:t>
            </a:r>
            <a:r>
              <a:rPr lang="en-US" altLang="ja-JP" sz="2000" dirty="0"/>
              <a:t>UP-SRP</a:t>
            </a:r>
            <a:r>
              <a:rPr lang="ja-JP" altLang="en-US" sz="2000" dirty="0"/>
              <a:t>テクニックを学んだ後、演者は積極的に使用するようになり、協議の際にその有用性を</a:t>
            </a:r>
            <a:r>
              <a:rPr lang="en-US" altLang="ja-JP" sz="2000" dirty="0"/>
              <a:t>DH</a:t>
            </a:r>
            <a:r>
              <a:rPr lang="ja-JP" altLang="en-US" sz="2000" dirty="0"/>
              <a:t>間で共有した。</a:t>
            </a:r>
            <a:endParaRPr lang="en-US" altLang="ja-JP" sz="2000" dirty="0"/>
          </a:p>
          <a:p>
            <a:r>
              <a:rPr lang="ja-JP" altLang="en-US" sz="2000" dirty="0"/>
              <a:t>実習においては、</a:t>
            </a:r>
            <a:r>
              <a:rPr lang="en-US" altLang="ja-JP" sz="2000" dirty="0"/>
              <a:t>1</a:t>
            </a:r>
            <a:r>
              <a:rPr lang="ja-JP" altLang="en-US" sz="2000" dirty="0"/>
              <a:t>回目より３回目の方が使用キュレットに多様性がみられた。　</a:t>
            </a:r>
            <a:r>
              <a:rPr lang="en-US" altLang="ja-JP" sz="2000" dirty="0"/>
              <a:t>(</a:t>
            </a:r>
            <a:r>
              <a:rPr lang="ja-JP" altLang="en-US" sz="2000" dirty="0"/>
              <a:t>表２</a:t>
            </a:r>
            <a:r>
              <a:rPr lang="en-US" altLang="ja-JP" sz="2000" dirty="0"/>
              <a:t>)</a:t>
            </a:r>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r>
              <a:rPr lang="ja-JP" altLang="en-US" sz="2000" dirty="0"/>
              <a:t>ユニバーサルキュレットは、かかとから刃先までの長いエッジを歯面のカーブに合わせて立体的に適合させられるので歯面に沿ったストロークが可能になり歯面との接触面が広く、ストローク後の除去面積がグレーシーと比べて広い。</a:t>
            </a:r>
            <a:r>
              <a:rPr lang="en-US" altLang="ja-JP" sz="2000" dirty="0"/>
              <a:t> (</a:t>
            </a:r>
            <a:r>
              <a:rPr lang="ja-JP" altLang="en-US" sz="2000" dirty="0"/>
              <a:t>動画２</a:t>
            </a:r>
            <a:r>
              <a:rPr lang="en-US" altLang="ja-JP" sz="2000" dirty="0"/>
              <a:t>)</a:t>
            </a:r>
          </a:p>
          <a:p>
            <a:endParaRPr kumimoji="1" lang="en-US" altLang="ja-JP" sz="2000" dirty="0"/>
          </a:p>
          <a:p>
            <a:endParaRPr kumimoji="1" lang="ja-JP" altLang="en-US" sz="2800" dirty="0"/>
          </a:p>
        </p:txBody>
      </p:sp>
      <p:sp>
        <p:nvSpPr>
          <p:cNvPr id="55" name="テキスト ボックス 54">
            <a:extLst>
              <a:ext uri="{FF2B5EF4-FFF2-40B4-BE49-F238E27FC236}">
                <a16:creationId xmlns:a16="http://schemas.microsoft.com/office/drawing/2014/main" id="{D8E2F7AC-AA91-9EF1-7884-CA5DF8834AC0}"/>
              </a:ext>
            </a:extLst>
          </p:cNvPr>
          <p:cNvSpPr txBox="1"/>
          <p:nvPr/>
        </p:nvSpPr>
        <p:spPr>
          <a:xfrm>
            <a:off x="3089348" y="24054184"/>
            <a:ext cx="27929011" cy="1323439"/>
          </a:xfrm>
          <a:prstGeom prst="rect">
            <a:avLst/>
          </a:prstGeom>
          <a:noFill/>
        </p:spPr>
        <p:txBody>
          <a:bodyPr wrap="square" rtlCol="0">
            <a:spAutoFit/>
          </a:bodyPr>
          <a:lstStyle/>
          <a:p>
            <a:r>
              <a:rPr kumimoji="1" lang="en-US" altLang="ja-JP" sz="4000" b="1" dirty="0"/>
              <a:t>『</a:t>
            </a:r>
            <a:r>
              <a:rPr kumimoji="1" lang="ja-JP" altLang="en-US" sz="4000" b="1" dirty="0"/>
              <a:t>歯石を取ろうと力が入る　⇒指に力が入る　⇒フェザータッチが出来なくなる　⇒チップを強く押し当てる　</a:t>
            </a:r>
            <a:endParaRPr kumimoji="1" lang="en-US" altLang="ja-JP" sz="4000" b="1" dirty="0"/>
          </a:p>
          <a:p>
            <a:r>
              <a:rPr kumimoji="1" lang="ja-JP" altLang="en-US" sz="4000" b="1" dirty="0"/>
              <a:t>⇒超音波振動効率が悪くなる　⇒取り残す</a:t>
            </a:r>
            <a:r>
              <a:rPr lang="en-US" altLang="ja-JP" sz="4000" b="1" dirty="0"/>
              <a:t>』</a:t>
            </a:r>
            <a:r>
              <a:rPr lang="ja-JP" altLang="en-US" sz="4000" b="1" dirty="0"/>
              <a:t>　ということが無意識下でおこっている</a:t>
            </a:r>
            <a:endParaRPr kumimoji="1" lang="ja-JP" altLang="en-US" sz="4000" b="1" dirty="0"/>
          </a:p>
        </p:txBody>
      </p:sp>
      <p:sp>
        <p:nvSpPr>
          <p:cNvPr id="58" name="テキスト ボックス 57">
            <a:extLst>
              <a:ext uri="{FF2B5EF4-FFF2-40B4-BE49-F238E27FC236}">
                <a16:creationId xmlns:a16="http://schemas.microsoft.com/office/drawing/2014/main" id="{7201F83D-57D0-11F0-9B91-8A74CDE1A39A}"/>
              </a:ext>
            </a:extLst>
          </p:cNvPr>
          <p:cNvSpPr txBox="1"/>
          <p:nvPr/>
        </p:nvSpPr>
        <p:spPr>
          <a:xfrm>
            <a:off x="18001171" y="18450055"/>
            <a:ext cx="7399758" cy="5016758"/>
          </a:xfrm>
          <a:prstGeom prst="rect">
            <a:avLst/>
          </a:prstGeom>
          <a:noFill/>
        </p:spPr>
        <p:txBody>
          <a:bodyPr wrap="square" rtlCol="0">
            <a:spAutoFit/>
          </a:bodyPr>
          <a:lstStyle/>
          <a:p>
            <a:r>
              <a:rPr kumimoji="1" lang="ja-JP" altLang="en-US" sz="2000" dirty="0"/>
              <a:t>超音波周波数は大きくなると、振り幅と波長は小さくなる。</a:t>
            </a:r>
            <a:endParaRPr kumimoji="1" lang="en-US" altLang="ja-JP" sz="2000" dirty="0"/>
          </a:p>
          <a:p>
            <a:r>
              <a:rPr kumimoji="1" lang="ja-JP" altLang="en-US" sz="2000" dirty="0"/>
              <a:t>周波数が小さくなると、振り幅と波長は大きくなることにより</a:t>
            </a:r>
            <a:endParaRPr kumimoji="1" lang="en-US" altLang="ja-JP" sz="2000" dirty="0"/>
          </a:p>
          <a:p>
            <a:r>
              <a:rPr kumimoji="1" lang="ja-JP" altLang="en-US" sz="2000" dirty="0"/>
              <a:t>振動が大きくなり歯石は壊れやすく</a:t>
            </a:r>
            <a:r>
              <a:rPr lang="ja-JP" altLang="en-US" sz="2000" dirty="0"/>
              <a:t>なる</a:t>
            </a:r>
            <a:r>
              <a:rPr kumimoji="1" lang="ja-JP" altLang="en-US" sz="2000" dirty="0"/>
              <a:t>。</a:t>
            </a:r>
            <a:endParaRPr kumimoji="1" lang="en-US" altLang="ja-JP" sz="2000" dirty="0"/>
          </a:p>
          <a:p>
            <a:endParaRPr kumimoji="1" lang="en-US" altLang="ja-JP" sz="2000" dirty="0"/>
          </a:p>
          <a:p>
            <a:r>
              <a:rPr lang="ja-JP" altLang="en-US" sz="2000" dirty="0"/>
              <a:t>チップを強く押し当てて</a:t>
            </a:r>
            <a:r>
              <a:rPr kumimoji="1" lang="ja-JP" altLang="en-US" sz="2000" dirty="0"/>
              <a:t>圧力をかけると周波数が上がって</a:t>
            </a:r>
            <a:endParaRPr kumimoji="1" lang="en-US" altLang="ja-JP" sz="2000" dirty="0"/>
          </a:p>
          <a:p>
            <a:r>
              <a:rPr kumimoji="1" lang="ja-JP" altLang="en-US" sz="2000" dirty="0"/>
              <a:t>振動は</a:t>
            </a:r>
            <a:r>
              <a:rPr lang="ja-JP" altLang="en-US" sz="2000" dirty="0"/>
              <a:t>小さく</a:t>
            </a:r>
            <a:r>
              <a:rPr kumimoji="1" lang="ja-JP" altLang="en-US" sz="2000" dirty="0"/>
              <a:t>なり歯石を叩く力は弱くなる。</a:t>
            </a:r>
            <a:endParaRPr lang="en-US" altLang="ja-JP" sz="2000" dirty="0"/>
          </a:p>
          <a:p>
            <a:endParaRPr kumimoji="1" lang="en-US" altLang="ja-JP" sz="2000" dirty="0"/>
          </a:p>
          <a:p>
            <a:r>
              <a:rPr lang="ja-JP" altLang="en-US" sz="2000" dirty="0"/>
              <a:t>⇒フェザータッチをキープする</a:t>
            </a:r>
            <a:endParaRPr lang="en-US" altLang="ja-JP" sz="2000" dirty="0"/>
          </a:p>
          <a:p>
            <a:endParaRPr kumimoji="1" lang="en-US" altLang="ja-JP" sz="2000" dirty="0"/>
          </a:p>
          <a:p>
            <a:r>
              <a:rPr lang="ja-JP" altLang="en-US" sz="2000" dirty="0"/>
              <a:t>超音波チップの形状が悪いと、本体の性能どおりの</a:t>
            </a:r>
            <a:endParaRPr lang="en-US" altLang="ja-JP" sz="2000" dirty="0"/>
          </a:p>
          <a:p>
            <a:r>
              <a:rPr lang="ja-JP" altLang="en-US" sz="2000" dirty="0"/>
              <a:t>超音波発振をしなくなり、振り幅が不安定になり、ガタガタと動いたりする。</a:t>
            </a:r>
            <a:r>
              <a:rPr lang="en-US" altLang="ja-JP" sz="2000" dirty="0"/>
              <a:t>(</a:t>
            </a:r>
            <a:r>
              <a:rPr lang="ja-JP" altLang="en-US" sz="2000" dirty="0"/>
              <a:t>図１１</a:t>
            </a:r>
            <a:r>
              <a:rPr lang="en-US" altLang="ja-JP" sz="2000" dirty="0"/>
              <a:t>)</a:t>
            </a:r>
          </a:p>
          <a:p>
            <a:endParaRPr lang="en-US" altLang="ja-JP" sz="2000" dirty="0"/>
          </a:p>
          <a:p>
            <a:r>
              <a:rPr lang="ja-JP" altLang="en-US" sz="2000" dirty="0"/>
              <a:t>形状が良いと振り幅は安定する。</a:t>
            </a:r>
            <a:r>
              <a:rPr lang="en-US" altLang="ja-JP" sz="2000" dirty="0"/>
              <a:t>(</a:t>
            </a:r>
            <a:r>
              <a:rPr lang="ja-JP" altLang="en-US" sz="2000" dirty="0"/>
              <a:t>図１０</a:t>
            </a:r>
            <a:r>
              <a:rPr lang="en-US" altLang="ja-JP" sz="2000" dirty="0"/>
              <a:t>)</a:t>
            </a:r>
          </a:p>
          <a:p>
            <a:endParaRPr lang="ja-JP" altLang="en-US" sz="2000" dirty="0"/>
          </a:p>
          <a:p>
            <a:r>
              <a:rPr kumimoji="1" lang="ja-JP" altLang="en-US" sz="2000" dirty="0"/>
              <a:t>⇒消耗・変形したチップは使用しない。</a:t>
            </a:r>
            <a:endParaRPr kumimoji="1" lang="en-US" altLang="ja-JP" sz="2000" dirty="0"/>
          </a:p>
        </p:txBody>
      </p:sp>
      <p:pic>
        <p:nvPicPr>
          <p:cNvPr id="60" name="図 59">
            <a:extLst>
              <a:ext uri="{FF2B5EF4-FFF2-40B4-BE49-F238E27FC236}">
                <a16:creationId xmlns:a16="http://schemas.microsoft.com/office/drawing/2014/main" id="{9669A3C2-5DA7-86D5-62D9-FCE502F968E4}"/>
              </a:ext>
            </a:extLst>
          </p:cNvPr>
          <p:cNvPicPr>
            <a:picLocks noChangeAspect="1"/>
          </p:cNvPicPr>
          <p:nvPr/>
        </p:nvPicPr>
        <p:blipFill>
          <a:blip r:embed="rId9">
            <a:extLst>
              <a:ext uri="{28A0092B-C50C-407E-A947-70E740481C1C}">
                <a14:useLocalDpi xmlns:a14="http://schemas.microsoft.com/office/drawing/2010/main" val="0"/>
              </a:ext>
            </a:extLst>
          </a:blip>
          <a:srcRect l="33141" t="32615" r="30895" b="15408"/>
          <a:stretch>
            <a:fillRect/>
          </a:stretch>
        </p:blipFill>
        <p:spPr>
          <a:xfrm>
            <a:off x="20470108" y="36250694"/>
            <a:ext cx="4136848" cy="3362806"/>
          </a:xfrm>
          <a:prstGeom prst="rect">
            <a:avLst/>
          </a:prstGeom>
        </p:spPr>
      </p:pic>
      <p:sp>
        <p:nvSpPr>
          <p:cNvPr id="63" name="テキスト ボックス 62">
            <a:extLst>
              <a:ext uri="{FF2B5EF4-FFF2-40B4-BE49-F238E27FC236}">
                <a16:creationId xmlns:a16="http://schemas.microsoft.com/office/drawing/2014/main" id="{7C7D9C29-BF39-D370-1220-78E46C5206B1}"/>
              </a:ext>
            </a:extLst>
          </p:cNvPr>
          <p:cNvSpPr txBox="1"/>
          <p:nvPr/>
        </p:nvSpPr>
        <p:spPr>
          <a:xfrm>
            <a:off x="1662093" y="37100575"/>
            <a:ext cx="12814154" cy="2554545"/>
          </a:xfrm>
          <a:prstGeom prst="rect">
            <a:avLst/>
          </a:prstGeom>
          <a:noFill/>
        </p:spPr>
        <p:txBody>
          <a:bodyPr wrap="square">
            <a:spAutoFit/>
          </a:bodyPr>
          <a:lstStyle/>
          <a:p>
            <a:r>
              <a:rPr lang="ja-JP" altLang="en-US" sz="2000" dirty="0"/>
              <a:t>３</a:t>
            </a:r>
            <a:r>
              <a:rPr kumimoji="1" lang="ja-JP" altLang="en-US" sz="2000" dirty="0"/>
              <a:t>回目の実習結果、近心面の画像を</a:t>
            </a:r>
            <a:r>
              <a:rPr kumimoji="1" lang="en-US" altLang="ja-JP" sz="2000" dirty="0"/>
              <a:t>(</a:t>
            </a:r>
            <a:r>
              <a:rPr kumimoji="1" lang="ja-JP" altLang="en-US" sz="2000" dirty="0"/>
              <a:t>図１３</a:t>
            </a:r>
            <a:r>
              <a:rPr kumimoji="1" lang="en-US" altLang="ja-JP" sz="2000" dirty="0"/>
              <a:t>)</a:t>
            </a:r>
            <a:r>
              <a:rPr lang="ja-JP" altLang="en-US" sz="2000" dirty="0"/>
              <a:t>に記す。取り残し易かった舌側寄り深部も除去出来ている。</a:t>
            </a:r>
            <a:endParaRPr kumimoji="1" lang="en-US" altLang="ja-JP" sz="2000" dirty="0"/>
          </a:p>
          <a:p>
            <a:r>
              <a:rPr lang="ja-JP" altLang="en-US" sz="2000" dirty="0"/>
              <a:t>近心面の取り残し率は平均２％と、ほとんどの</a:t>
            </a:r>
            <a:r>
              <a:rPr lang="en-US" altLang="ja-JP" sz="2000" dirty="0"/>
              <a:t>DH</a:t>
            </a:r>
            <a:r>
              <a:rPr lang="ja-JP" altLang="en-US" sz="2000" dirty="0"/>
              <a:t>が１回目と比較して激減した。</a:t>
            </a:r>
            <a:endParaRPr lang="en-US" altLang="ja-JP" sz="2000" dirty="0"/>
          </a:p>
          <a:p>
            <a:r>
              <a:rPr lang="ja-JP" altLang="en-US" sz="2000" dirty="0"/>
              <a:t>術後洗浄の重要性を再認識したことで、削片が残ることも少なかった。</a:t>
            </a:r>
            <a:endParaRPr lang="en-US" altLang="ja-JP" sz="2000" dirty="0"/>
          </a:p>
          <a:p>
            <a:endParaRPr lang="en-US" altLang="ja-JP" sz="2000" dirty="0"/>
          </a:p>
          <a:p>
            <a:r>
              <a:rPr lang="ja-JP" altLang="en-US" sz="2000" dirty="0"/>
              <a:t>１回目開始時と３回目実習後の歯牙の変化を</a:t>
            </a:r>
            <a:r>
              <a:rPr lang="en-US" altLang="ja-JP" sz="2000" dirty="0"/>
              <a:t>(</a:t>
            </a:r>
            <a:r>
              <a:rPr lang="ja-JP" altLang="en-US" sz="2000" dirty="0"/>
              <a:t>図１４</a:t>
            </a:r>
            <a:r>
              <a:rPr lang="en-US" altLang="ja-JP" sz="2000" dirty="0"/>
              <a:t>)</a:t>
            </a:r>
            <a:r>
              <a:rPr lang="ja-JP" altLang="en-US" sz="2000" dirty="0"/>
              <a:t>に示す。</a:t>
            </a:r>
            <a:endParaRPr lang="en-US" altLang="ja-JP" sz="2000" dirty="0"/>
          </a:p>
          <a:p>
            <a:r>
              <a:rPr lang="ja-JP" altLang="en-US" sz="2000" dirty="0"/>
              <a:t>衛生士６人</a:t>
            </a:r>
            <a:r>
              <a:rPr lang="en-US" altLang="ja-JP" sz="2000" dirty="0"/>
              <a:t>×</a:t>
            </a:r>
            <a:r>
              <a:rPr lang="ja-JP" altLang="en-US" sz="2000" dirty="0"/>
              <a:t>３回で、計１８回のデブライドメントにより、かなり歯根が細くなっている。</a:t>
            </a:r>
            <a:endParaRPr lang="en-US" altLang="ja-JP" sz="2000" dirty="0"/>
          </a:p>
          <a:p>
            <a:r>
              <a:rPr lang="ja-JP" altLang="en-US" sz="2000" dirty="0"/>
              <a:t>取り残しがないよう入念に当てた結果、こんなにもオーバートリートメントを引き起こした。</a:t>
            </a:r>
            <a:endParaRPr lang="en-US" altLang="ja-JP" sz="2000" dirty="0"/>
          </a:p>
          <a:p>
            <a:endParaRPr lang="en-US" altLang="ja-JP" sz="2000" dirty="0"/>
          </a:p>
        </p:txBody>
      </p:sp>
      <p:sp>
        <p:nvSpPr>
          <p:cNvPr id="64" name="テキスト ボックス 63">
            <a:extLst>
              <a:ext uri="{FF2B5EF4-FFF2-40B4-BE49-F238E27FC236}">
                <a16:creationId xmlns:a16="http://schemas.microsoft.com/office/drawing/2014/main" id="{5F73C951-D9D2-82B1-5C06-517A49937513}"/>
              </a:ext>
            </a:extLst>
          </p:cNvPr>
          <p:cNvSpPr txBox="1"/>
          <p:nvPr/>
        </p:nvSpPr>
        <p:spPr>
          <a:xfrm>
            <a:off x="1842851" y="10217890"/>
            <a:ext cx="2774919" cy="584775"/>
          </a:xfrm>
          <a:prstGeom prst="rect">
            <a:avLst/>
          </a:prstGeom>
          <a:noFill/>
        </p:spPr>
        <p:txBody>
          <a:bodyPr wrap="square" rtlCol="0">
            <a:spAutoFit/>
          </a:bodyPr>
          <a:lstStyle/>
          <a:p>
            <a:r>
              <a:rPr kumimoji="1" lang="en-US" altLang="ja-JP" sz="3200" b="1" dirty="0">
                <a:effectLst>
                  <a:outerShdw blurRad="38100" dist="38100" dir="2700000" algn="tl">
                    <a:srgbClr val="000000">
                      <a:alpha val="43137"/>
                    </a:srgbClr>
                  </a:outerShdw>
                </a:effectLst>
              </a:rPr>
              <a:t>-</a:t>
            </a:r>
            <a:r>
              <a:rPr kumimoji="1" lang="ja-JP" altLang="en-US" sz="3200" b="1" dirty="0">
                <a:effectLst>
                  <a:outerShdw blurRad="38100" dist="38100" dir="2700000" algn="tl">
                    <a:srgbClr val="000000">
                      <a:alpha val="43137"/>
                    </a:srgbClr>
                  </a:outerShdw>
                </a:effectLst>
              </a:rPr>
              <a:t>結果　</a:t>
            </a:r>
            <a:r>
              <a:rPr kumimoji="1" lang="en-US" altLang="ja-JP" sz="3200" b="1" dirty="0">
                <a:effectLst>
                  <a:outerShdw blurRad="38100" dist="38100" dir="2700000" algn="tl">
                    <a:srgbClr val="000000">
                      <a:alpha val="43137"/>
                    </a:srgbClr>
                  </a:outerShdw>
                </a:effectLst>
              </a:rPr>
              <a:t>1</a:t>
            </a:r>
            <a:r>
              <a:rPr kumimoji="1" lang="ja-JP" altLang="en-US" sz="3200" b="1" dirty="0">
                <a:effectLst>
                  <a:outerShdw blurRad="38100" dist="38100" dir="2700000" algn="tl">
                    <a:srgbClr val="000000">
                      <a:alpha val="43137"/>
                    </a:srgbClr>
                  </a:outerShdw>
                </a:effectLst>
              </a:rPr>
              <a:t>回目</a:t>
            </a:r>
            <a:r>
              <a:rPr kumimoji="1"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sp>
        <p:nvSpPr>
          <p:cNvPr id="65" name="テキスト ボックス 64">
            <a:extLst>
              <a:ext uri="{FF2B5EF4-FFF2-40B4-BE49-F238E27FC236}">
                <a16:creationId xmlns:a16="http://schemas.microsoft.com/office/drawing/2014/main" id="{CE47DE49-58AF-BE0A-39A2-8EEDA042A7F8}"/>
              </a:ext>
            </a:extLst>
          </p:cNvPr>
          <p:cNvSpPr txBox="1"/>
          <p:nvPr/>
        </p:nvSpPr>
        <p:spPr>
          <a:xfrm>
            <a:off x="2011538" y="36402312"/>
            <a:ext cx="3240912" cy="584775"/>
          </a:xfrm>
          <a:prstGeom prst="rect">
            <a:avLst/>
          </a:prstGeom>
          <a:noFill/>
        </p:spPr>
        <p:txBody>
          <a:bodyPr wrap="square" rtlCol="0">
            <a:spAutoFit/>
          </a:bodyPr>
          <a:lstStyle/>
          <a:p>
            <a:r>
              <a:rPr kumimoji="1" lang="en-US" altLang="ja-JP" sz="3200" b="1" dirty="0">
                <a:effectLst>
                  <a:outerShdw blurRad="38100" dist="38100" dir="2700000" algn="tl">
                    <a:srgbClr val="000000">
                      <a:alpha val="43137"/>
                    </a:srgbClr>
                  </a:outerShdw>
                </a:effectLst>
              </a:rPr>
              <a:t>-</a:t>
            </a:r>
            <a:r>
              <a:rPr kumimoji="1" lang="ja-JP" altLang="en-US" sz="3200" b="1" dirty="0">
                <a:effectLst>
                  <a:outerShdw blurRad="38100" dist="38100" dir="2700000" algn="tl">
                    <a:srgbClr val="000000">
                      <a:alpha val="43137"/>
                    </a:srgbClr>
                  </a:outerShdw>
                </a:effectLst>
              </a:rPr>
              <a:t>結果　３回目</a:t>
            </a:r>
            <a:r>
              <a:rPr kumimoji="1"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sp>
        <p:nvSpPr>
          <p:cNvPr id="72" name="テキスト ボックス 71">
            <a:extLst>
              <a:ext uri="{FF2B5EF4-FFF2-40B4-BE49-F238E27FC236}">
                <a16:creationId xmlns:a16="http://schemas.microsoft.com/office/drawing/2014/main" id="{9BA6A2A3-2290-AAE7-668B-57167415BA1D}"/>
              </a:ext>
            </a:extLst>
          </p:cNvPr>
          <p:cNvSpPr txBox="1"/>
          <p:nvPr/>
        </p:nvSpPr>
        <p:spPr>
          <a:xfrm>
            <a:off x="1661609" y="45798567"/>
            <a:ext cx="27099604" cy="3785652"/>
          </a:xfrm>
          <a:prstGeom prst="rect">
            <a:avLst/>
          </a:prstGeom>
          <a:noFill/>
        </p:spPr>
        <p:txBody>
          <a:bodyPr wrap="square">
            <a:spAutoFit/>
          </a:bodyPr>
          <a:lstStyle/>
          <a:p>
            <a:r>
              <a:rPr lang="ja-JP" altLang="en-US" sz="2000" dirty="0"/>
              <a:t>演者は歯科衛生士歴</a:t>
            </a:r>
            <a:r>
              <a:rPr lang="en-US" altLang="ja-JP" sz="2000" dirty="0"/>
              <a:t>20</a:t>
            </a:r>
            <a:r>
              <a:rPr lang="ja-JP" altLang="en-US" sz="2000" dirty="0"/>
              <a:t>年になるが、卒後</a:t>
            </a:r>
            <a:r>
              <a:rPr lang="en-US" altLang="ja-JP" sz="2000" dirty="0"/>
              <a:t>5</a:t>
            </a:r>
            <a:r>
              <a:rPr lang="ja-JP" altLang="en-US" sz="2000" dirty="0"/>
              <a:t>年以上経つと臨床に慣れ、</a:t>
            </a:r>
            <a:r>
              <a:rPr lang="en-US" altLang="ja-JP" sz="2000" dirty="0"/>
              <a:t>『</a:t>
            </a:r>
            <a:r>
              <a:rPr lang="ja-JP" altLang="en-US" sz="2000" dirty="0"/>
              <a:t>業務をこなす・回す</a:t>
            </a:r>
            <a:r>
              <a:rPr lang="en-US" altLang="ja-JP" sz="2000" dirty="0"/>
              <a:t>』</a:t>
            </a:r>
            <a:r>
              <a:rPr lang="ja-JP" altLang="en-US" sz="2000" dirty="0"/>
              <a:t>ことに注力し、基本的なことが薄れたり、学習意欲や探求心の低下、習慣化による惰性化・形骸化が進み、臨床力の向上が頭打ちになる場合があると日々感じている。</a:t>
            </a:r>
            <a:endParaRPr lang="en-US" altLang="ja-JP" sz="2000" dirty="0"/>
          </a:p>
          <a:p>
            <a:r>
              <a:rPr lang="ja-JP" altLang="en-US" sz="2000" dirty="0"/>
              <a:t>本実習は結果が明確に可視化されるため、当院の</a:t>
            </a:r>
            <a:r>
              <a:rPr lang="en-US" altLang="ja-JP" sz="2000" dirty="0"/>
              <a:t>DH</a:t>
            </a:r>
            <a:r>
              <a:rPr lang="ja-JP" altLang="en-US" sz="2000" dirty="0"/>
              <a:t>にとって一定の緊張やプレッシャーが伴った。しかし、それが刺激となり、当院の衛生士全員が</a:t>
            </a:r>
            <a:r>
              <a:rPr lang="en-US" altLang="ja-JP" sz="2000" dirty="0"/>
              <a:t>UP-SRP</a:t>
            </a:r>
            <a:r>
              <a:rPr lang="ja-JP" altLang="en-US" sz="2000" dirty="0"/>
              <a:t>の基本を学び直す契機となった。　</a:t>
            </a:r>
            <a:r>
              <a:rPr lang="en-US" altLang="ja-JP" sz="2000" dirty="0"/>
              <a:t>(</a:t>
            </a:r>
            <a:r>
              <a:rPr lang="ja-JP" altLang="en-US" sz="2000" dirty="0"/>
              <a:t>参考文献③</a:t>
            </a:r>
            <a:r>
              <a:rPr lang="en-US" altLang="ja-JP" sz="2000" dirty="0"/>
              <a:t>)</a:t>
            </a:r>
          </a:p>
          <a:p>
            <a:r>
              <a:rPr lang="en-US" altLang="ja-JP" sz="2000" dirty="0"/>
              <a:t>H3</a:t>
            </a:r>
            <a:r>
              <a:rPr lang="ja-JP" altLang="en-US" sz="2000" dirty="0"/>
              <a:t>、</a:t>
            </a:r>
            <a:r>
              <a:rPr lang="en-US" altLang="ja-JP" sz="2000" dirty="0"/>
              <a:t>HLM3</a:t>
            </a:r>
            <a:r>
              <a:rPr lang="ja-JP" altLang="en-US" sz="2000" dirty="0"/>
              <a:t>、</a:t>
            </a:r>
            <a:r>
              <a:rPr lang="en-US" altLang="ja-JP" sz="2000" dirty="0"/>
              <a:t>UP-SRP</a:t>
            </a:r>
            <a:r>
              <a:rPr lang="ja-JP" altLang="en-US" sz="2000" dirty="0"/>
              <a:t>チップ、ユニバーサルキュレットといった、いつもと違う器具の使用を試みる、手指の使い方や姿勢を見直すなど、各</a:t>
            </a:r>
            <a:r>
              <a:rPr lang="en-US" altLang="ja-JP" sz="2000" dirty="0"/>
              <a:t>DH</a:t>
            </a:r>
            <a:r>
              <a:rPr lang="ja-JP" altLang="en-US" sz="2000" dirty="0"/>
              <a:t>が具体的な行動変容につなげられたことはこの実習なくしては得られなかった成果である。新人期に身につけた</a:t>
            </a:r>
            <a:endParaRPr lang="en-US" altLang="ja-JP" sz="2000" dirty="0"/>
          </a:p>
          <a:p>
            <a:r>
              <a:rPr lang="ja-JP" altLang="en-US" sz="2000" dirty="0"/>
              <a:t>基本の大切さを再認識すると同時に、忘れていた感覚を呼び覚ます機会になった。</a:t>
            </a:r>
            <a:endParaRPr lang="en-US" altLang="ja-JP" sz="2000" dirty="0"/>
          </a:p>
          <a:p>
            <a:endParaRPr lang="ja-JP" altLang="en-US" sz="2000" dirty="0"/>
          </a:p>
          <a:p>
            <a:r>
              <a:rPr lang="ja-JP" altLang="en-US" sz="2000" dirty="0"/>
              <a:t>さらに、従来とは異なるアプローチや器具の活用、新たな視点を意識することで、臨床応用の幅が広がる可能性を実感した。</a:t>
            </a:r>
            <a:r>
              <a:rPr lang="en-US" altLang="ja-JP" sz="2000" dirty="0"/>
              <a:t>『</a:t>
            </a:r>
            <a:r>
              <a:rPr lang="ja-JP" altLang="en-US" sz="2000" dirty="0"/>
              <a:t>チップのどこが当たっているか？を意識したことがない</a:t>
            </a:r>
            <a:r>
              <a:rPr lang="en-US" altLang="ja-JP" sz="2000" dirty="0"/>
              <a:t>』</a:t>
            </a:r>
            <a:r>
              <a:rPr lang="ja-JP" altLang="en-US" sz="2000" dirty="0"/>
              <a:t>というスタッフもいて、意識するだけで何かに気づくこと</a:t>
            </a:r>
            <a:r>
              <a:rPr lang="ja-JP" altLang="en-US" sz="2000"/>
              <a:t>があると考える。</a:t>
            </a:r>
            <a:endParaRPr lang="en-US" altLang="ja-JP" sz="2000" dirty="0"/>
          </a:p>
          <a:p>
            <a:r>
              <a:rPr lang="ja-JP" altLang="en-US" sz="2000" dirty="0"/>
              <a:t>今回の実習は単なる技術確認ではなく、知識や姿勢を再構築し、今後の臨床力を高めるためのマインドセットを強化する重要な学びの場となった。</a:t>
            </a:r>
            <a:endParaRPr lang="en-US" altLang="ja-JP" sz="2000" dirty="0"/>
          </a:p>
          <a:p>
            <a:endParaRPr lang="en-US" altLang="ja-JP" sz="2000" dirty="0"/>
          </a:p>
          <a:p>
            <a:r>
              <a:rPr lang="ja-JP" altLang="en-US" sz="2000" dirty="0"/>
              <a:t>超高齢社会において４０才から３か月スパンでメインテナンスをした場合、８０才までに１６０回施術を受けることになる。１回ごとの侵襲を最小限にとどめてオーバートリートメントにならないようなデブライドメントの研鑽を続け、健口寿命を永らえることに</a:t>
            </a:r>
            <a:endParaRPr lang="en-US" altLang="ja-JP" sz="2000" dirty="0"/>
          </a:p>
          <a:p>
            <a:r>
              <a:rPr lang="ja-JP" altLang="en-US" sz="2000" dirty="0"/>
              <a:t>貢献していきたい。</a:t>
            </a:r>
          </a:p>
          <a:p>
            <a:endParaRPr lang="ja-JP" altLang="en-US" sz="2000" dirty="0"/>
          </a:p>
        </p:txBody>
      </p:sp>
      <p:sp>
        <p:nvSpPr>
          <p:cNvPr id="20" name="テキスト ボックス 19">
            <a:extLst>
              <a:ext uri="{FF2B5EF4-FFF2-40B4-BE49-F238E27FC236}">
                <a16:creationId xmlns:a16="http://schemas.microsoft.com/office/drawing/2014/main" id="{BEC1A96D-ADBC-8996-871B-3596BA7FF862}"/>
              </a:ext>
            </a:extLst>
          </p:cNvPr>
          <p:cNvSpPr txBox="1"/>
          <p:nvPr/>
        </p:nvSpPr>
        <p:spPr>
          <a:xfrm>
            <a:off x="1705375" y="29242809"/>
            <a:ext cx="13324659" cy="6555641"/>
          </a:xfrm>
          <a:prstGeom prst="rect">
            <a:avLst/>
          </a:prstGeom>
          <a:noFill/>
        </p:spPr>
        <p:txBody>
          <a:bodyPr wrap="square" rtlCol="0">
            <a:spAutoFit/>
          </a:bodyPr>
          <a:lstStyle/>
          <a:p>
            <a:r>
              <a:rPr lang="ja-JP" altLang="en-US" sz="2000" dirty="0"/>
              <a:t>又、２回目の動画撮影では、チップの動かし方や当て方が画一的になっていたので、タッピングストローク・水平ストローク・斜行ストローク・垂直ストローク・スウィービングストロークなど、様々なアプローチ方法を再確認した。</a:t>
            </a:r>
            <a:endParaRPr lang="en-US" altLang="ja-JP" sz="2000" dirty="0"/>
          </a:p>
          <a:p>
            <a:endParaRPr lang="en-US" altLang="ja-JP" sz="2000" dirty="0"/>
          </a:p>
          <a:p>
            <a:r>
              <a:rPr lang="ja-JP" altLang="en-US" sz="2000" dirty="0"/>
              <a:t>実習後の臨床でのチップ選択</a:t>
            </a:r>
            <a:r>
              <a:rPr lang="en-US" altLang="ja-JP" sz="2000" dirty="0"/>
              <a:t>(</a:t>
            </a:r>
            <a:r>
              <a:rPr lang="ja-JP" altLang="en-US" sz="2000" dirty="0"/>
              <a:t>図１２</a:t>
            </a:r>
            <a:r>
              <a:rPr lang="en-US" altLang="ja-JP" sz="2000" dirty="0"/>
              <a:t>)</a:t>
            </a:r>
            <a:r>
              <a:rPr lang="ja-JP" altLang="en-US" sz="2000" dirty="0"/>
              <a:t>は、やはり</a:t>
            </a:r>
            <a:r>
              <a:rPr lang="en-US" altLang="ja-JP" sz="2000" dirty="0"/>
              <a:t>TK1-1S</a:t>
            </a:r>
            <a:r>
              <a:rPr lang="ja-JP" altLang="en-US" sz="2000" dirty="0"/>
              <a:t>の出番が多いが、そのパワーは</a:t>
            </a:r>
            <a:r>
              <a:rPr lang="en-US" altLang="ja-JP" sz="2000" dirty="0"/>
              <a:t>E3</a:t>
            </a:r>
            <a:r>
              <a:rPr lang="ja-JP" altLang="en-US" sz="2000" dirty="0"/>
              <a:t>までとされているのに対し、</a:t>
            </a:r>
            <a:r>
              <a:rPr lang="en-US" altLang="ja-JP" sz="2000" dirty="0"/>
              <a:t>UP-SRP</a:t>
            </a:r>
            <a:r>
              <a:rPr lang="ja-JP" altLang="en-US" sz="2000" dirty="0"/>
              <a:t>なら、</a:t>
            </a:r>
            <a:r>
              <a:rPr lang="en-US" altLang="ja-JP" sz="2000" dirty="0"/>
              <a:t>P-MAX </a:t>
            </a:r>
            <a:r>
              <a:rPr lang="ja-JP" altLang="en-US" sz="2000" dirty="0"/>
              <a:t>・</a:t>
            </a:r>
            <a:r>
              <a:rPr lang="en-US" altLang="ja-JP" sz="2000" dirty="0"/>
              <a:t>E5〜S5</a:t>
            </a:r>
            <a:r>
              <a:rPr lang="ja-JP" altLang="en-US" sz="2000" dirty="0"/>
              <a:t>　バリオス・</a:t>
            </a:r>
            <a:r>
              <a:rPr lang="en-US" altLang="ja-JP" sz="2000" dirty="0"/>
              <a:t>E7〜S7</a:t>
            </a:r>
            <a:r>
              <a:rPr lang="ja-JP" altLang="en-US" sz="2000" dirty="0"/>
              <a:t>まで上げられるので使用頻度が上がっている。</a:t>
            </a:r>
            <a:endParaRPr lang="en-US" altLang="ja-JP" sz="2000" dirty="0"/>
          </a:p>
          <a:p>
            <a:endParaRPr lang="en-US" altLang="ja-JP" sz="2000" dirty="0">
              <a:solidFill>
                <a:srgbClr val="FF0000"/>
              </a:solidFill>
            </a:endParaRPr>
          </a:p>
          <a:p>
            <a:endParaRPr lang="en-US" altLang="ja-JP" sz="2000" dirty="0">
              <a:solidFill>
                <a:srgbClr val="FF0000"/>
              </a:solidFill>
            </a:endParaRPr>
          </a:p>
          <a:p>
            <a:endParaRPr lang="en-US" altLang="ja-JP" sz="2000" dirty="0">
              <a:solidFill>
                <a:srgbClr val="FF0000"/>
              </a:solidFill>
            </a:endParaRPr>
          </a:p>
          <a:p>
            <a:endParaRPr lang="en-US" altLang="ja-JP" sz="2000" dirty="0">
              <a:solidFill>
                <a:srgbClr val="FF0000"/>
              </a:solidFill>
            </a:endParaRPr>
          </a:p>
          <a:p>
            <a:endParaRPr lang="en-US" altLang="ja-JP" sz="2000" dirty="0">
              <a:solidFill>
                <a:srgbClr val="FF0000"/>
              </a:solidFill>
            </a:endParaRPr>
          </a:p>
          <a:p>
            <a:endParaRPr lang="en-US" altLang="ja-JP" sz="2000" dirty="0">
              <a:solidFill>
                <a:srgbClr val="FF0000"/>
              </a:solidFill>
            </a:endParaRPr>
          </a:p>
          <a:p>
            <a:r>
              <a:rPr lang="en-US" altLang="ja-JP" sz="2000" dirty="0"/>
              <a:t>TK1-2S</a:t>
            </a:r>
            <a:r>
              <a:rPr lang="ja-JP" altLang="en-US" sz="2000" dirty="0"/>
              <a:t>は太いのでタイトな歯肉や６ミリ以上のポケットにはやや入りにくく、</a:t>
            </a:r>
            <a:r>
              <a:rPr lang="en-US" altLang="ja-JP" sz="2000" dirty="0"/>
              <a:t>TK1-1L</a:t>
            </a:r>
            <a:r>
              <a:rPr lang="ja-JP" altLang="en-US" sz="2000" dirty="0"/>
              <a:t>は長いので深いポケットの根面には</a:t>
            </a:r>
            <a:endParaRPr lang="en-US" altLang="ja-JP" sz="2000" dirty="0"/>
          </a:p>
          <a:p>
            <a:r>
              <a:rPr lang="ja-JP" altLang="en-US" sz="2000" dirty="0"/>
              <a:t>届きやすいが、パワーが伝わりにくいのか、固い歯石は除去しにくいのでイリゲーションに適していると感じている。</a:t>
            </a:r>
            <a:endParaRPr lang="en-US" altLang="ja-JP" sz="2000" dirty="0"/>
          </a:p>
          <a:p>
            <a:endParaRPr lang="en-US" altLang="ja-JP" sz="2000" dirty="0"/>
          </a:p>
          <a:p>
            <a:r>
              <a:rPr lang="en-US" altLang="ja-JP" sz="2000" dirty="0"/>
              <a:t>H3</a:t>
            </a:r>
            <a:r>
              <a:rPr lang="ja-JP" altLang="en-US" sz="2000" dirty="0"/>
              <a:t>、</a:t>
            </a:r>
            <a:r>
              <a:rPr lang="en-US" altLang="ja-JP" sz="2000" dirty="0"/>
              <a:t>HLM3</a:t>
            </a:r>
            <a:r>
              <a:rPr lang="ja-JP" altLang="en-US" sz="2000" dirty="0"/>
              <a:t>、</a:t>
            </a:r>
            <a:r>
              <a:rPr lang="en-US" altLang="ja-JP" sz="2000" dirty="0"/>
              <a:t>H4R</a:t>
            </a:r>
            <a:r>
              <a:rPr lang="ja-JP" altLang="en-US" sz="2000" dirty="0"/>
              <a:t>などエッジのあるタイプは大きな歯石・固い歯石除去が早く出来るが、施術中に知覚過敏が出やすいので短時間で大きい歯石除去に使用する場合もある。</a:t>
            </a:r>
            <a:endParaRPr lang="en-US" altLang="ja-JP" sz="2000" dirty="0"/>
          </a:p>
          <a:p>
            <a:endParaRPr lang="en-US" altLang="ja-JP" sz="2000" dirty="0"/>
          </a:p>
          <a:p>
            <a:r>
              <a:rPr lang="ja-JP" altLang="en-US" sz="2000" dirty="0"/>
              <a:t>演者は</a:t>
            </a:r>
            <a:r>
              <a:rPr lang="en-US" altLang="ja-JP" sz="2000" dirty="0"/>
              <a:t>TK2-1R/L</a:t>
            </a:r>
            <a:r>
              <a:rPr lang="ja-JP" altLang="en-US" sz="2000" dirty="0"/>
              <a:t>は分岐部しか使用していなかったが、</a:t>
            </a:r>
            <a:r>
              <a:rPr lang="en-US" altLang="ja-JP" sz="2000" dirty="0"/>
              <a:t>K-wave</a:t>
            </a:r>
            <a:r>
              <a:rPr lang="ja-JP" altLang="en-US" sz="2000" dirty="0"/>
              <a:t>　</a:t>
            </a:r>
            <a:r>
              <a:rPr lang="en-US" altLang="ja-JP" sz="2000" dirty="0"/>
              <a:t>UP-SRP</a:t>
            </a:r>
            <a:r>
              <a:rPr lang="ja-JP" altLang="en-US" sz="2000" dirty="0"/>
              <a:t>セミナーで隣接や叢生部などにも使用しやすいことを学んだ。</a:t>
            </a:r>
            <a:endParaRPr lang="en-US" altLang="ja-JP" sz="2000" dirty="0"/>
          </a:p>
          <a:p>
            <a:r>
              <a:rPr lang="en-US" altLang="ja-JP" sz="2000" dirty="0"/>
              <a:t>UP-SRP</a:t>
            </a:r>
            <a:r>
              <a:rPr lang="ja-JP" altLang="en-US" sz="2000" dirty="0"/>
              <a:t>では固い大きな歯石にもパワーを上げられ、タイトな歯肉や薄い歯肉、深いポケットでもアプローチでき、</a:t>
            </a:r>
            <a:endParaRPr lang="en-US" altLang="ja-JP" sz="2000" dirty="0"/>
          </a:p>
          <a:p>
            <a:r>
              <a:rPr lang="ja-JP" altLang="en-US" sz="2000" dirty="0"/>
              <a:t>イリゲーションでも使いやすいので、今後は</a:t>
            </a:r>
            <a:r>
              <a:rPr lang="en-US" altLang="ja-JP" sz="2000" dirty="0"/>
              <a:t>TK1-1</a:t>
            </a:r>
            <a:r>
              <a:rPr lang="ja-JP" altLang="en-US" sz="2000" dirty="0"/>
              <a:t>、</a:t>
            </a:r>
            <a:r>
              <a:rPr lang="en-US" altLang="ja-JP" sz="2000" dirty="0"/>
              <a:t>UP-SRP</a:t>
            </a:r>
            <a:r>
              <a:rPr lang="ja-JP" altLang="en-US" sz="2000" dirty="0"/>
              <a:t>、</a:t>
            </a:r>
            <a:r>
              <a:rPr lang="en-US" altLang="ja-JP" sz="2000" dirty="0"/>
              <a:t>TK2-1R/L</a:t>
            </a:r>
            <a:r>
              <a:rPr lang="ja-JP" altLang="en-US" sz="2000" dirty="0"/>
              <a:t>を主軸に使用しようと考えている。</a:t>
            </a:r>
            <a:endParaRPr lang="en-US" altLang="ja-JP" sz="2000" dirty="0"/>
          </a:p>
        </p:txBody>
      </p:sp>
      <p:sp>
        <p:nvSpPr>
          <p:cNvPr id="23" name="テキスト ボックス 22">
            <a:extLst>
              <a:ext uri="{FF2B5EF4-FFF2-40B4-BE49-F238E27FC236}">
                <a16:creationId xmlns:a16="http://schemas.microsoft.com/office/drawing/2014/main" id="{B87EAD88-F7B3-4BDD-E56A-515AB2097368}"/>
              </a:ext>
            </a:extLst>
          </p:cNvPr>
          <p:cNvSpPr txBox="1"/>
          <p:nvPr/>
        </p:nvSpPr>
        <p:spPr>
          <a:xfrm>
            <a:off x="26708100" y="24745950"/>
            <a:ext cx="914400" cy="1400383"/>
          </a:xfrm>
          <a:prstGeom prst="rect">
            <a:avLst/>
          </a:prstGeom>
          <a:noFill/>
        </p:spPr>
        <p:txBody>
          <a:bodyPr wrap="square" rtlCol="0">
            <a:spAutoFit/>
          </a:bodyPr>
          <a:lstStyle/>
          <a:p>
            <a:endParaRPr kumimoji="1" lang="ja-JP" altLang="en-US" dirty="0"/>
          </a:p>
        </p:txBody>
      </p:sp>
      <p:sp>
        <p:nvSpPr>
          <p:cNvPr id="29" name="テキスト ボックス 28">
            <a:extLst>
              <a:ext uri="{FF2B5EF4-FFF2-40B4-BE49-F238E27FC236}">
                <a16:creationId xmlns:a16="http://schemas.microsoft.com/office/drawing/2014/main" id="{B1A3F6DA-E05A-1549-1E6E-FCF6EBAE6499}"/>
              </a:ext>
            </a:extLst>
          </p:cNvPr>
          <p:cNvSpPr txBox="1"/>
          <p:nvPr/>
        </p:nvSpPr>
        <p:spPr>
          <a:xfrm>
            <a:off x="26708100" y="24745950"/>
            <a:ext cx="914400" cy="1400383"/>
          </a:xfrm>
          <a:prstGeom prst="rect">
            <a:avLst/>
          </a:prstGeom>
          <a:noFill/>
        </p:spPr>
        <p:txBody>
          <a:bodyPr wrap="square" rtlCol="0">
            <a:spAutoFit/>
          </a:bodyPr>
          <a:lstStyle/>
          <a:p>
            <a:endParaRPr kumimoji="1" lang="ja-JP" altLang="en-US" dirty="0"/>
          </a:p>
        </p:txBody>
      </p:sp>
      <p:sp>
        <p:nvSpPr>
          <p:cNvPr id="61" name="テキスト ボックス 60">
            <a:extLst>
              <a:ext uri="{FF2B5EF4-FFF2-40B4-BE49-F238E27FC236}">
                <a16:creationId xmlns:a16="http://schemas.microsoft.com/office/drawing/2014/main" id="{EFBBB099-F24E-F9F8-2A45-836D33E8D41C}"/>
              </a:ext>
            </a:extLst>
          </p:cNvPr>
          <p:cNvSpPr txBox="1"/>
          <p:nvPr/>
        </p:nvSpPr>
        <p:spPr>
          <a:xfrm>
            <a:off x="22186804" y="29345353"/>
            <a:ext cx="6899432" cy="1015663"/>
          </a:xfrm>
          <a:prstGeom prst="rect">
            <a:avLst/>
          </a:prstGeom>
          <a:noFill/>
        </p:spPr>
        <p:txBody>
          <a:bodyPr wrap="square" rtlCol="0">
            <a:spAutoFit/>
          </a:bodyPr>
          <a:lstStyle/>
          <a:p>
            <a:endParaRPr lang="en-US" altLang="ja-JP" sz="2000" dirty="0">
              <a:latin typeface="+mn-ea"/>
            </a:endParaRPr>
          </a:p>
          <a:p>
            <a:endParaRPr kumimoji="1" lang="en-US" altLang="ja-JP" sz="2000" dirty="0">
              <a:latin typeface="+mn-ea"/>
            </a:endParaRPr>
          </a:p>
          <a:p>
            <a:endParaRPr lang="en-US" altLang="ja-JP" sz="2000" dirty="0">
              <a:latin typeface="+mn-ea"/>
            </a:endParaRPr>
          </a:p>
        </p:txBody>
      </p:sp>
      <p:sp>
        <p:nvSpPr>
          <p:cNvPr id="4" name="テキスト ボックス 3">
            <a:extLst>
              <a:ext uri="{FF2B5EF4-FFF2-40B4-BE49-F238E27FC236}">
                <a16:creationId xmlns:a16="http://schemas.microsoft.com/office/drawing/2014/main" id="{F1000DA7-B7D5-EED9-262A-10FB72DC7D03}"/>
              </a:ext>
            </a:extLst>
          </p:cNvPr>
          <p:cNvSpPr txBox="1"/>
          <p:nvPr/>
        </p:nvSpPr>
        <p:spPr>
          <a:xfrm>
            <a:off x="1459214" y="3179219"/>
            <a:ext cx="26531558" cy="1015663"/>
          </a:xfrm>
          <a:prstGeom prst="rect">
            <a:avLst/>
          </a:prstGeom>
          <a:noFill/>
        </p:spPr>
        <p:txBody>
          <a:bodyPr wrap="square" rtlCol="0">
            <a:spAutoFit/>
          </a:bodyPr>
          <a:lstStyle/>
          <a:p>
            <a:r>
              <a:rPr lang="ja-JP" altLang="en-US" sz="2000" dirty="0"/>
              <a:t>歯科衛生士業務において、デブライドメント・</a:t>
            </a:r>
            <a:r>
              <a:rPr lang="en-US" altLang="ja-JP" sz="2000" dirty="0"/>
              <a:t>SRP</a:t>
            </a:r>
            <a:r>
              <a:rPr lang="ja-JP" altLang="en-US" sz="2000" dirty="0"/>
              <a:t>技術の向上は生涯にわたり研鑽すべき重要な課題である。</a:t>
            </a:r>
            <a:br>
              <a:rPr lang="ja-JP" altLang="en-US" sz="2000" dirty="0"/>
            </a:br>
            <a:r>
              <a:rPr lang="ja-JP" altLang="en-US" sz="2000" dirty="0"/>
              <a:t>日常臨床では予後や治療経過を通じて結果を確認できるが、臨床以外での練習方法として、抜去歯牙に付着した歯石の除去や、歯牙模型にマニキュア・人工歯石を塗布して除去する方法が知られている。</a:t>
            </a:r>
            <a:br>
              <a:rPr lang="ja-JP" altLang="en-US" sz="2000" dirty="0"/>
            </a:br>
            <a:r>
              <a:rPr lang="ja-JP" altLang="en-US" sz="2000" dirty="0"/>
              <a:t>２０２４年</a:t>
            </a:r>
            <a:r>
              <a:rPr lang="en-US" altLang="ja-JP" sz="2000" dirty="0"/>
              <a:t>ADF</a:t>
            </a:r>
            <a:r>
              <a:rPr lang="ja-JP" altLang="en-US" sz="2000" dirty="0"/>
              <a:t>スタッフミーティングにおける楠歯科医院の発表で</a:t>
            </a:r>
            <a:r>
              <a:rPr lang="en-US" altLang="ja-JP" sz="2000" dirty="0"/>
              <a:t>(</a:t>
            </a:r>
            <a:r>
              <a:rPr lang="ja-JP" altLang="en-US" sz="2000" dirty="0"/>
              <a:t>参考文献①</a:t>
            </a:r>
            <a:r>
              <a:rPr lang="en-US" altLang="ja-JP" sz="2000" dirty="0"/>
              <a:t>)</a:t>
            </a:r>
            <a:r>
              <a:rPr lang="ja-JP" altLang="en-US" sz="2000" dirty="0"/>
              <a:t>、アクリル絵の具を塗布した抜去歯牙を用いた練習方法を拝聴し、当院でも実施を試みた。　本発表では、その実習結果および気づきを報告する。</a:t>
            </a:r>
            <a:endParaRPr kumimoji="1" lang="ja-JP" altLang="en-US" sz="2000" dirty="0"/>
          </a:p>
        </p:txBody>
      </p:sp>
      <p:sp>
        <p:nvSpPr>
          <p:cNvPr id="5" name="テキスト ボックス 4">
            <a:extLst>
              <a:ext uri="{FF2B5EF4-FFF2-40B4-BE49-F238E27FC236}">
                <a16:creationId xmlns:a16="http://schemas.microsoft.com/office/drawing/2014/main" id="{8F8CAC15-18EF-DA61-CBA6-D0C4D1472DA2}"/>
              </a:ext>
            </a:extLst>
          </p:cNvPr>
          <p:cNvSpPr txBox="1"/>
          <p:nvPr/>
        </p:nvSpPr>
        <p:spPr>
          <a:xfrm>
            <a:off x="1865448" y="2603113"/>
            <a:ext cx="2232248" cy="584775"/>
          </a:xfrm>
          <a:prstGeom prst="rect">
            <a:avLst/>
          </a:prstGeom>
          <a:noFill/>
        </p:spPr>
        <p:txBody>
          <a:bodyPr wrap="square" rtlCol="0">
            <a:spAutoFit/>
          </a:bodyPr>
          <a:lstStyle/>
          <a:p>
            <a:r>
              <a:rPr kumimoji="1" lang="en-US" altLang="ja-JP" sz="3200" b="1" dirty="0">
                <a:effectLst>
                  <a:outerShdw blurRad="38100" dist="38100" dir="2700000" algn="tl">
                    <a:srgbClr val="000000">
                      <a:alpha val="43137"/>
                    </a:srgbClr>
                  </a:outerShdw>
                </a:effectLst>
              </a:rPr>
              <a:t>-</a:t>
            </a:r>
            <a:r>
              <a:rPr kumimoji="1" lang="ja-JP" altLang="en-US" sz="3200" b="1" dirty="0">
                <a:effectLst>
                  <a:outerShdw blurRad="38100" dist="38100" dir="2700000" algn="tl">
                    <a:srgbClr val="000000">
                      <a:alpha val="43137"/>
                    </a:srgbClr>
                  </a:outerShdw>
                </a:effectLst>
              </a:rPr>
              <a:t>背景</a:t>
            </a:r>
            <a:r>
              <a:rPr kumimoji="1"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sp>
        <p:nvSpPr>
          <p:cNvPr id="71" name="テキスト ボックス 70">
            <a:extLst>
              <a:ext uri="{FF2B5EF4-FFF2-40B4-BE49-F238E27FC236}">
                <a16:creationId xmlns:a16="http://schemas.microsoft.com/office/drawing/2014/main" id="{97DC9BDF-2B19-EB3A-BB0F-5B782CC0ECBC}"/>
              </a:ext>
            </a:extLst>
          </p:cNvPr>
          <p:cNvSpPr txBox="1"/>
          <p:nvPr/>
        </p:nvSpPr>
        <p:spPr>
          <a:xfrm>
            <a:off x="17547749" y="17341697"/>
            <a:ext cx="7297281" cy="830997"/>
          </a:xfrm>
          <a:prstGeom prst="rect">
            <a:avLst/>
          </a:prstGeom>
          <a:noFill/>
        </p:spPr>
        <p:txBody>
          <a:bodyPr wrap="square" rtlCol="0">
            <a:spAutoFit/>
          </a:bodyPr>
          <a:lstStyle/>
          <a:p>
            <a:r>
              <a:rPr lang="ja-JP" altLang="en-US" sz="2400" b="1" dirty="0"/>
              <a:t>③超音波スケーリングの性質を十分理解できていない</a:t>
            </a:r>
            <a:endParaRPr lang="en-US" altLang="ja-JP" sz="2400" b="1" dirty="0"/>
          </a:p>
          <a:p>
            <a:r>
              <a:rPr lang="ja-JP" altLang="en-US" sz="2400" b="1" dirty="0"/>
              <a:t>　ポイントを守れてない</a:t>
            </a:r>
            <a:endParaRPr lang="en-US" altLang="ja-JP" sz="2400" b="1" dirty="0"/>
          </a:p>
        </p:txBody>
      </p:sp>
      <p:sp>
        <p:nvSpPr>
          <p:cNvPr id="76" name="タイトル 1">
            <a:extLst>
              <a:ext uri="{FF2B5EF4-FFF2-40B4-BE49-F238E27FC236}">
                <a16:creationId xmlns:a16="http://schemas.microsoft.com/office/drawing/2014/main" id="{7C96A0EE-8B9C-E80A-74D5-EFFF6A01B651}"/>
              </a:ext>
            </a:extLst>
          </p:cNvPr>
          <p:cNvSpPr>
            <a:spLocks noGrp="1"/>
          </p:cNvSpPr>
          <p:nvPr>
            <p:ph type="ctrTitle"/>
          </p:nvPr>
        </p:nvSpPr>
        <p:spPr>
          <a:xfrm>
            <a:off x="18073119" y="33072"/>
            <a:ext cx="10944859" cy="2455074"/>
          </a:xfrm>
        </p:spPr>
        <p:txBody>
          <a:bodyPr>
            <a:noAutofit/>
          </a:bodyPr>
          <a:lstStyle/>
          <a:p>
            <a:r>
              <a:rPr lang="ja-JP" altLang="en-US" sz="3200" dirty="0">
                <a:latin typeface="+mn-ea"/>
                <a:ea typeface="+mn-ea"/>
              </a:rPr>
              <a:t>　</a:t>
            </a:r>
            <a:r>
              <a:rPr lang="ja-JP" altLang="en-US" sz="3200" dirty="0">
                <a:solidFill>
                  <a:schemeClr val="bg1"/>
                </a:solidFill>
                <a:latin typeface="+mn-ea"/>
                <a:ea typeface="+mn-ea"/>
              </a:rPr>
              <a:t>　　　　カテゴリー３</a:t>
            </a:r>
            <a:br>
              <a:rPr lang="en-US" altLang="ja-JP" sz="3200" dirty="0">
                <a:solidFill>
                  <a:schemeClr val="bg1"/>
                </a:solidFill>
                <a:latin typeface="+mn-ea"/>
                <a:ea typeface="+mn-ea"/>
              </a:rPr>
            </a:br>
            <a:br>
              <a:rPr lang="en-US" altLang="ja-JP" sz="3200" dirty="0">
                <a:solidFill>
                  <a:schemeClr val="bg1"/>
                </a:solidFill>
                <a:latin typeface="+mn-ea"/>
                <a:ea typeface="+mn-ea"/>
              </a:rPr>
            </a:br>
            <a:r>
              <a:rPr lang="ja-JP" altLang="en-US" sz="3200" dirty="0">
                <a:solidFill>
                  <a:schemeClr val="bg1"/>
                </a:solidFill>
                <a:latin typeface="+mn-ea"/>
                <a:ea typeface="+mn-ea"/>
              </a:rPr>
              <a:t>　　　　　　　　　　　　　〇稲澤由望　　　堀坂寧介</a:t>
            </a:r>
            <a:br>
              <a:rPr lang="en-US" altLang="ja-JP" sz="3200" dirty="0">
                <a:solidFill>
                  <a:schemeClr val="bg1"/>
                </a:solidFill>
                <a:latin typeface="+mn-ea"/>
                <a:ea typeface="+mn-ea"/>
              </a:rPr>
            </a:br>
            <a:r>
              <a:rPr lang="ja-JP" altLang="en-US" sz="3200" dirty="0">
                <a:solidFill>
                  <a:schemeClr val="bg1"/>
                </a:solidFill>
                <a:latin typeface="+mn-ea"/>
                <a:ea typeface="+mn-ea"/>
              </a:rPr>
              <a:t>　　　　　　　　　　　　　　　　　　兵庫県神戸市　堀坂歯科医院</a:t>
            </a:r>
          </a:p>
        </p:txBody>
      </p:sp>
      <p:sp>
        <p:nvSpPr>
          <p:cNvPr id="78" name="正方形/長方形 77">
            <a:extLst>
              <a:ext uri="{FF2B5EF4-FFF2-40B4-BE49-F238E27FC236}">
                <a16:creationId xmlns:a16="http://schemas.microsoft.com/office/drawing/2014/main" id="{1645C33B-840D-12B6-ED96-9DE31EE7A85E}"/>
              </a:ext>
            </a:extLst>
          </p:cNvPr>
          <p:cNvSpPr/>
          <p:nvPr/>
        </p:nvSpPr>
        <p:spPr>
          <a:xfrm>
            <a:off x="4038594" y="30854645"/>
            <a:ext cx="10145565" cy="1575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Picture 7" descr="B.D.R.チップ | 白水貿易株式会社">
            <a:extLst>
              <a:ext uri="{FF2B5EF4-FFF2-40B4-BE49-F238E27FC236}">
                <a16:creationId xmlns:a16="http://schemas.microsoft.com/office/drawing/2014/main" id="{50096429-5E45-ADE8-AF2C-45992DAD6E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140" t="18544" r="18791" b="58340"/>
          <a:stretch>
            <a:fillRect/>
          </a:stretch>
        </p:blipFill>
        <p:spPr bwMode="auto">
          <a:xfrm>
            <a:off x="4290410" y="31154664"/>
            <a:ext cx="3178729" cy="11650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URM ペリオハードチップ ロングミニ">
            <a:extLst>
              <a:ext uri="{FF2B5EF4-FFF2-40B4-BE49-F238E27FC236}">
                <a16:creationId xmlns:a16="http://schemas.microsoft.com/office/drawing/2014/main" id="{995BE175-F148-7978-6FD9-FA484F72524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746" t="22369" r="73232" b="41280"/>
          <a:stretch>
            <a:fillRect/>
          </a:stretch>
        </p:blipFill>
        <p:spPr bwMode="auto">
          <a:xfrm>
            <a:off x="13063766" y="30869606"/>
            <a:ext cx="601886" cy="15604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URM ペリオハードチップ―キュレット―">
            <a:extLst>
              <a:ext uri="{FF2B5EF4-FFF2-40B4-BE49-F238E27FC236}">
                <a16:creationId xmlns:a16="http://schemas.microsoft.com/office/drawing/2014/main" id="{3F2D29E8-8D03-2D64-D6B4-76D22C1B75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603" t="25750" r="23471" b="41177"/>
          <a:stretch>
            <a:fillRect/>
          </a:stretch>
        </p:blipFill>
        <p:spPr bwMode="auto">
          <a:xfrm>
            <a:off x="10471568" y="30906192"/>
            <a:ext cx="2301276" cy="14380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歯科用器具と手袋の手">
            <a:extLst>
              <a:ext uri="{FF2B5EF4-FFF2-40B4-BE49-F238E27FC236}">
                <a16:creationId xmlns:a16="http://schemas.microsoft.com/office/drawing/2014/main" id="{6C6225E9-104D-7F1F-321B-43415234BEB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8379" b="7368"/>
          <a:stretch>
            <a:fillRect/>
          </a:stretch>
        </p:blipFill>
        <p:spPr bwMode="auto">
          <a:xfrm>
            <a:off x="13455576" y="17757196"/>
            <a:ext cx="2787603" cy="2348634"/>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4D80AC95-562A-F053-CD74-4A9F5EFC312D}"/>
              </a:ext>
            </a:extLst>
          </p:cNvPr>
          <p:cNvSpPr txBox="1"/>
          <p:nvPr/>
        </p:nvSpPr>
        <p:spPr>
          <a:xfrm>
            <a:off x="2054479" y="31923920"/>
            <a:ext cx="3160689" cy="584775"/>
          </a:xfrm>
          <a:prstGeom prst="rect">
            <a:avLst/>
          </a:prstGeom>
          <a:noFill/>
        </p:spPr>
        <p:txBody>
          <a:bodyPr wrap="square" rtlCol="0">
            <a:spAutoFit/>
          </a:bodyPr>
          <a:lstStyle/>
          <a:p>
            <a:r>
              <a:rPr lang="ja-JP" altLang="en-US" sz="1600" dirty="0"/>
              <a:t>　　　　　　　　　　図１２</a:t>
            </a:r>
            <a:endParaRPr lang="en-US" altLang="ja-JP" sz="1600" dirty="0"/>
          </a:p>
          <a:p>
            <a:r>
              <a:rPr lang="ja-JP" altLang="en-US" sz="1600" dirty="0"/>
              <a:t>白水貿易</a:t>
            </a:r>
            <a:r>
              <a:rPr lang="en-US" altLang="ja-JP" sz="1600" dirty="0"/>
              <a:t>HP</a:t>
            </a:r>
            <a:r>
              <a:rPr lang="ja-JP" altLang="en-US" sz="1600" dirty="0"/>
              <a:t>より抜粋　</a:t>
            </a:r>
            <a:endParaRPr kumimoji="1" lang="ja-JP" altLang="en-US" sz="2000" dirty="0"/>
          </a:p>
        </p:txBody>
      </p:sp>
      <p:cxnSp>
        <p:nvCxnSpPr>
          <p:cNvPr id="79" name="直線コネクタ 78">
            <a:extLst>
              <a:ext uri="{FF2B5EF4-FFF2-40B4-BE49-F238E27FC236}">
                <a16:creationId xmlns:a16="http://schemas.microsoft.com/office/drawing/2014/main" id="{901E0CF3-D628-71E2-AEB3-9785BCC8A620}"/>
              </a:ext>
            </a:extLst>
          </p:cNvPr>
          <p:cNvCxnSpPr>
            <a:cxnSpLocks/>
          </p:cNvCxnSpPr>
          <p:nvPr/>
        </p:nvCxnSpPr>
        <p:spPr>
          <a:xfrm flipV="1">
            <a:off x="1215888" y="25575014"/>
            <a:ext cx="27878222" cy="1325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CAA29E0-5162-0681-AD31-CE903D6496CF}"/>
              </a:ext>
            </a:extLst>
          </p:cNvPr>
          <p:cNvSpPr txBox="1"/>
          <p:nvPr/>
        </p:nvSpPr>
        <p:spPr>
          <a:xfrm>
            <a:off x="20852199" y="6984447"/>
            <a:ext cx="1773973" cy="400110"/>
          </a:xfrm>
          <a:prstGeom prst="rect">
            <a:avLst/>
          </a:prstGeom>
          <a:noFill/>
        </p:spPr>
        <p:txBody>
          <a:bodyPr wrap="square" rtlCol="0">
            <a:spAutoFit/>
          </a:bodyPr>
          <a:lstStyle/>
          <a:p>
            <a:r>
              <a:rPr kumimoji="1" lang="ja-JP" altLang="en-US" sz="2000" dirty="0"/>
              <a:t>図１</a:t>
            </a:r>
          </a:p>
        </p:txBody>
      </p:sp>
      <p:sp>
        <p:nvSpPr>
          <p:cNvPr id="31" name="テキスト ボックス 30">
            <a:extLst>
              <a:ext uri="{FF2B5EF4-FFF2-40B4-BE49-F238E27FC236}">
                <a16:creationId xmlns:a16="http://schemas.microsoft.com/office/drawing/2014/main" id="{F9E5B246-3FC1-766C-619E-EA98CBDAE771}"/>
              </a:ext>
            </a:extLst>
          </p:cNvPr>
          <p:cNvSpPr txBox="1"/>
          <p:nvPr/>
        </p:nvSpPr>
        <p:spPr>
          <a:xfrm>
            <a:off x="21069224" y="9246800"/>
            <a:ext cx="1773973" cy="400110"/>
          </a:xfrm>
          <a:prstGeom prst="rect">
            <a:avLst/>
          </a:prstGeom>
          <a:noFill/>
        </p:spPr>
        <p:txBody>
          <a:bodyPr wrap="square" rtlCol="0">
            <a:spAutoFit/>
          </a:bodyPr>
          <a:lstStyle/>
          <a:p>
            <a:r>
              <a:rPr kumimoji="1" lang="ja-JP" altLang="en-US" sz="2000" dirty="0"/>
              <a:t>図３</a:t>
            </a:r>
            <a:endParaRPr kumimoji="1" lang="en-US" altLang="ja-JP" sz="2000" dirty="0"/>
          </a:p>
        </p:txBody>
      </p:sp>
      <p:sp>
        <p:nvSpPr>
          <p:cNvPr id="32" name="テキスト ボックス 31">
            <a:extLst>
              <a:ext uri="{FF2B5EF4-FFF2-40B4-BE49-F238E27FC236}">
                <a16:creationId xmlns:a16="http://schemas.microsoft.com/office/drawing/2014/main" id="{5E16122C-20D3-9AC8-40ED-C2C56779E8EF}"/>
              </a:ext>
            </a:extLst>
          </p:cNvPr>
          <p:cNvSpPr txBox="1"/>
          <p:nvPr/>
        </p:nvSpPr>
        <p:spPr>
          <a:xfrm>
            <a:off x="23628693" y="9274332"/>
            <a:ext cx="1773973" cy="400110"/>
          </a:xfrm>
          <a:prstGeom prst="rect">
            <a:avLst/>
          </a:prstGeom>
          <a:noFill/>
        </p:spPr>
        <p:txBody>
          <a:bodyPr wrap="square" rtlCol="0">
            <a:spAutoFit/>
          </a:bodyPr>
          <a:lstStyle/>
          <a:p>
            <a:r>
              <a:rPr kumimoji="1" lang="ja-JP" altLang="en-US" sz="2000" dirty="0"/>
              <a:t>図４ </a:t>
            </a:r>
            <a:r>
              <a:rPr lang="en-US" altLang="ja-JP" sz="2000" dirty="0"/>
              <a:t>a</a:t>
            </a:r>
          </a:p>
        </p:txBody>
      </p:sp>
      <p:sp>
        <p:nvSpPr>
          <p:cNvPr id="36" name="テキスト ボックス 35">
            <a:extLst>
              <a:ext uri="{FF2B5EF4-FFF2-40B4-BE49-F238E27FC236}">
                <a16:creationId xmlns:a16="http://schemas.microsoft.com/office/drawing/2014/main" id="{68A60503-24E6-78C2-22CA-66FE38D7DC88}"/>
              </a:ext>
            </a:extLst>
          </p:cNvPr>
          <p:cNvSpPr txBox="1"/>
          <p:nvPr/>
        </p:nvSpPr>
        <p:spPr>
          <a:xfrm>
            <a:off x="23628693" y="7019999"/>
            <a:ext cx="1773973" cy="400110"/>
          </a:xfrm>
          <a:prstGeom prst="rect">
            <a:avLst/>
          </a:prstGeom>
          <a:noFill/>
        </p:spPr>
        <p:txBody>
          <a:bodyPr wrap="square" rtlCol="0">
            <a:spAutoFit/>
          </a:bodyPr>
          <a:lstStyle/>
          <a:p>
            <a:r>
              <a:rPr kumimoji="1" lang="ja-JP" altLang="en-US" sz="2000" dirty="0"/>
              <a:t>図２</a:t>
            </a:r>
          </a:p>
        </p:txBody>
      </p:sp>
      <p:sp>
        <p:nvSpPr>
          <p:cNvPr id="40" name="テキスト ボックス 39">
            <a:extLst>
              <a:ext uri="{FF2B5EF4-FFF2-40B4-BE49-F238E27FC236}">
                <a16:creationId xmlns:a16="http://schemas.microsoft.com/office/drawing/2014/main" id="{6B5896DC-5DD2-F665-3555-382D391641F2}"/>
              </a:ext>
            </a:extLst>
          </p:cNvPr>
          <p:cNvSpPr txBox="1"/>
          <p:nvPr/>
        </p:nvSpPr>
        <p:spPr>
          <a:xfrm>
            <a:off x="19465435" y="39188626"/>
            <a:ext cx="1773973" cy="400110"/>
          </a:xfrm>
          <a:prstGeom prst="rect">
            <a:avLst/>
          </a:prstGeom>
          <a:noFill/>
        </p:spPr>
        <p:txBody>
          <a:bodyPr wrap="square" rtlCol="0">
            <a:spAutoFit/>
          </a:bodyPr>
          <a:lstStyle/>
          <a:p>
            <a:r>
              <a:rPr kumimoji="1" lang="ja-JP" altLang="en-US" sz="2000" dirty="0"/>
              <a:t>図１３</a:t>
            </a:r>
            <a:endParaRPr kumimoji="1" lang="en-US" altLang="ja-JP" sz="2000" dirty="0"/>
          </a:p>
        </p:txBody>
      </p:sp>
      <p:sp>
        <p:nvSpPr>
          <p:cNvPr id="77" name="テキスト ボックス 76">
            <a:extLst>
              <a:ext uri="{FF2B5EF4-FFF2-40B4-BE49-F238E27FC236}">
                <a16:creationId xmlns:a16="http://schemas.microsoft.com/office/drawing/2014/main" id="{65C758D9-051E-C1EE-DE15-4F37C46AF9E7}"/>
              </a:ext>
            </a:extLst>
          </p:cNvPr>
          <p:cNvSpPr txBox="1"/>
          <p:nvPr/>
        </p:nvSpPr>
        <p:spPr>
          <a:xfrm>
            <a:off x="19751594" y="14297711"/>
            <a:ext cx="1773973" cy="400110"/>
          </a:xfrm>
          <a:prstGeom prst="rect">
            <a:avLst/>
          </a:prstGeom>
          <a:noFill/>
        </p:spPr>
        <p:txBody>
          <a:bodyPr wrap="square" rtlCol="0">
            <a:spAutoFit/>
          </a:bodyPr>
          <a:lstStyle/>
          <a:p>
            <a:r>
              <a:rPr kumimoji="1" lang="ja-JP" altLang="en-US" sz="2000" dirty="0"/>
              <a:t>図６</a:t>
            </a:r>
            <a:endParaRPr kumimoji="1" lang="en-US" altLang="ja-JP" sz="2000" dirty="0"/>
          </a:p>
        </p:txBody>
      </p:sp>
      <p:sp>
        <p:nvSpPr>
          <p:cNvPr id="13" name="テキスト ボックス 12">
            <a:extLst>
              <a:ext uri="{FF2B5EF4-FFF2-40B4-BE49-F238E27FC236}">
                <a16:creationId xmlns:a16="http://schemas.microsoft.com/office/drawing/2014/main" id="{07930CDD-8781-B01A-83A0-5824EA08D0DC}"/>
              </a:ext>
            </a:extLst>
          </p:cNvPr>
          <p:cNvSpPr txBox="1"/>
          <p:nvPr/>
        </p:nvSpPr>
        <p:spPr>
          <a:xfrm>
            <a:off x="2183463" y="40098049"/>
            <a:ext cx="10081120" cy="584775"/>
          </a:xfrm>
          <a:prstGeom prst="rect">
            <a:avLst/>
          </a:prstGeom>
          <a:noFill/>
        </p:spPr>
        <p:txBody>
          <a:bodyPr wrap="square" rtlCol="0">
            <a:spAutoFit/>
          </a:bodyPr>
          <a:lstStyle/>
          <a:p>
            <a:r>
              <a:rPr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考察</a:t>
            </a:r>
            <a:r>
              <a:rPr lang="en-US" altLang="ja-JP" sz="3200" b="1" dirty="0">
                <a:effectLst>
                  <a:outerShdw blurRad="38100" dist="38100" dir="2700000" algn="tl">
                    <a:srgbClr val="000000">
                      <a:alpha val="43137"/>
                    </a:srgbClr>
                  </a:outerShdw>
                </a:effectLst>
              </a:rPr>
              <a:t>-</a:t>
            </a:r>
            <a:endParaRPr lang="ja-JP" altLang="en-US" sz="3200" b="1" dirty="0">
              <a:effectLst>
                <a:outerShdw blurRad="38100" dist="38100" dir="2700000" algn="tl">
                  <a:srgbClr val="000000">
                    <a:alpha val="43137"/>
                  </a:srgbClr>
                </a:outerShdw>
              </a:effectLst>
            </a:endParaRPr>
          </a:p>
        </p:txBody>
      </p:sp>
      <p:pic>
        <p:nvPicPr>
          <p:cNvPr id="48" name="Picture 7" descr="B.D.R.チップ | 白水貿易株式会社">
            <a:extLst>
              <a:ext uri="{FF2B5EF4-FFF2-40B4-BE49-F238E27FC236}">
                <a16:creationId xmlns:a16="http://schemas.microsoft.com/office/drawing/2014/main" id="{F793E111-49D0-EF64-06A8-9D0266A36A9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33" t="51231" r="18790" b="25061"/>
          <a:stretch>
            <a:fillRect/>
          </a:stretch>
        </p:blipFill>
        <p:spPr bwMode="auto">
          <a:xfrm>
            <a:off x="7491022" y="31285349"/>
            <a:ext cx="2878263" cy="1113566"/>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a:extLst>
              <a:ext uri="{FF2B5EF4-FFF2-40B4-BE49-F238E27FC236}">
                <a16:creationId xmlns:a16="http://schemas.microsoft.com/office/drawing/2014/main" id="{25607CCB-7CD9-B8D4-EC26-9788A71886A8}"/>
              </a:ext>
            </a:extLst>
          </p:cNvPr>
          <p:cNvSpPr txBox="1"/>
          <p:nvPr/>
        </p:nvSpPr>
        <p:spPr>
          <a:xfrm>
            <a:off x="1661609" y="40286907"/>
            <a:ext cx="17215390" cy="4708981"/>
          </a:xfrm>
          <a:prstGeom prst="rect">
            <a:avLst/>
          </a:prstGeom>
          <a:noFill/>
        </p:spPr>
        <p:txBody>
          <a:bodyPr wrap="square" rtlCol="0">
            <a:spAutoFit/>
          </a:bodyPr>
          <a:lstStyle/>
          <a:p>
            <a:endParaRPr lang="en-US" altLang="ja-JP" sz="2000" dirty="0"/>
          </a:p>
          <a:p>
            <a:r>
              <a:rPr kumimoji="1" lang="ja-JP" altLang="en-US" sz="2000" dirty="0"/>
              <a:t>・人差し指に力が入りすぎると、その負荷は手や腕だけでなく、肩や背中など全身の筋肉に波及する。筋肉や骨を支える骨膜はアナトミートレインといわれ、全身に張り巡らされている。人差し指と親指に力が入ると、深前アームラインという骨膜経由で僧帽筋</a:t>
            </a:r>
            <a:r>
              <a:rPr kumimoji="1" lang="en-US" altLang="ja-JP" sz="2000" dirty="0"/>
              <a:t>(</a:t>
            </a:r>
            <a:r>
              <a:rPr kumimoji="1" lang="ja-JP" altLang="en-US" sz="2000" dirty="0"/>
              <a:t>首から背中、肩にかけて広がる筋肉</a:t>
            </a:r>
            <a:r>
              <a:rPr kumimoji="1" lang="en-US" altLang="ja-JP" sz="2000" dirty="0"/>
              <a:t>)</a:t>
            </a:r>
            <a:r>
              <a:rPr kumimoji="1" lang="ja-JP" altLang="en-US" sz="2000" dirty="0"/>
              <a:t>が引っ張られ、肩や首が凝り、浅前アームラインから大胸筋が引っ張られ巻き肩になりやすくなるといわれている。　</a:t>
            </a:r>
            <a:r>
              <a:rPr lang="en-US" altLang="ja-JP" sz="2000" dirty="0"/>
              <a:t>(</a:t>
            </a:r>
            <a:r>
              <a:rPr lang="ja-JP" altLang="en-US" sz="2000" dirty="0"/>
              <a:t>参考文献②</a:t>
            </a:r>
            <a:r>
              <a:rPr lang="en-US" altLang="ja-JP" sz="2000" dirty="0"/>
              <a:t>)</a:t>
            </a:r>
            <a:r>
              <a:rPr lang="ja-JP" altLang="en-US" sz="2000" dirty="0"/>
              <a:t>　</a:t>
            </a:r>
            <a:r>
              <a:rPr kumimoji="1" lang="en-US" altLang="ja-JP" sz="2000" dirty="0"/>
              <a:t>(</a:t>
            </a:r>
            <a:r>
              <a:rPr kumimoji="1" lang="ja-JP" altLang="en-US" sz="2000" dirty="0"/>
              <a:t>図１５</a:t>
            </a:r>
            <a:r>
              <a:rPr kumimoji="1" lang="en-US" altLang="ja-JP" sz="2000" dirty="0"/>
              <a:t>)</a:t>
            </a:r>
          </a:p>
          <a:p>
            <a:endParaRPr kumimoji="1" lang="en-US" altLang="ja-JP" sz="2000" dirty="0"/>
          </a:p>
          <a:p>
            <a:r>
              <a:rPr kumimoji="1" lang="ja-JP" altLang="en-US" sz="2000" dirty="0"/>
              <a:t>結果として姿勢が崩れ、呼吸や血流の妨げとなるとともに、施術に必要な微細な力加減の調整や感覚情報の正確な把握が困難になり、施術の</a:t>
            </a:r>
            <a:r>
              <a:rPr lang="ja-JP" altLang="en-US" sz="2000" dirty="0"/>
              <a:t>精度</a:t>
            </a:r>
            <a:r>
              <a:rPr kumimoji="1" lang="ja-JP" altLang="en-US" sz="2000" dirty="0"/>
              <a:t>や持続性が低下しやすくなる。　適切な指の圧力管理と全身のバランス維持が、効果的で安定した施術には不可欠である。</a:t>
            </a:r>
            <a:endParaRPr kumimoji="1" lang="en-US" altLang="ja-JP" sz="2000" dirty="0"/>
          </a:p>
          <a:p>
            <a:endParaRPr kumimoji="0" lang="en-US" altLang="ja-JP" sz="2000" dirty="0">
              <a:latin typeface="Arial" panose="020B0604020202020204" pitchFamily="34" charset="0"/>
            </a:endParaRPr>
          </a:p>
          <a:p>
            <a:r>
              <a:rPr kumimoji="0" lang="ja-JP" altLang="en-US" sz="2000" dirty="0">
                <a:latin typeface="Arial" panose="020B0604020202020204" pitchFamily="34" charset="0"/>
              </a:rPr>
              <a:t>・</a:t>
            </a:r>
            <a:r>
              <a:rPr lang="ja-JP" altLang="en-US" sz="2000" dirty="0"/>
              <a:t>１回目と３回目の近心面の取り残し率を</a:t>
            </a:r>
            <a:r>
              <a:rPr lang="en-US" altLang="ja-JP" sz="2000" dirty="0"/>
              <a:t>(</a:t>
            </a:r>
            <a:r>
              <a:rPr lang="ja-JP" altLang="en-US" sz="2000" dirty="0"/>
              <a:t>表３</a:t>
            </a:r>
            <a:r>
              <a:rPr lang="en-US" altLang="ja-JP" sz="2000" dirty="0"/>
              <a:t>)</a:t>
            </a:r>
            <a:r>
              <a:rPr lang="ja-JP" altLang="en-US" sz="2000" dirty="0"/>
              <a:t>で記す。</a:t>
            </a:r>
            <a:endParaRPr lang="en-US" altLang="ja-JP" sz="2000" dirty="0"/>
          </a:p>
          <a:p>
            <a:r>
              <a:rPr kumimoji="0" lang="ja-JP" altLang="en-US" sz="2000" dirty="0">
                <a:solidFill>
                  <a:srgbClr val="222222"/>
                </a:solidFill>
                <a:latin typeface="Arial" panose="020B0604020202020204" pitchFamily="34" charset="0"/>
                <a:cs typeface="Arial" panose="020B0604020202020204" pitchFamily="34" charset="0"/>
              </a:rPr>
              <a:t>取り残し要因の検証をしたこと</a:t>
            </a:r>
            <a:r>
              <a:rPr kumimoji="0" lang="ja-JP" altLang="ja-JP" sz="2000" dirty="0">
                <a:solidFill>
                  <a:srgbClr val="222222"/>
                </a:solidFill>
                <a:latin typeface="Arial" panose="020B0604020202020204" pitchFamily="34" charset="0"/>
                <a:cs typeface="Arial" panose="020B0604020202020204" pitchFamily="34" charset="0"/>
              </a:rPr>
              <a:t>により、臨床歴に依らず、1番取り残しの多かった近心面で除去率は平均16%</a:t>
            </a:r>
            <a:r>
              <a:rPr kumimoji="0" lang="ja-JP" altLang="en-US" sz="2000" dirty="0">
                <a:solidFill>
                  <a:srgbClr val="222222"/>
                </a:solidFill>
                <a:latin typeface="Arial" panose="020B0604020202020204" pitchFamily="34" charset="0"/>
                <a:cs typeface="Arial" panose="020B0604020202020204" pitchFamily="34" charset="0"/>
              </a:rPr>
              <a:t>から</a:t>
            </a:r>
            <a:r>
              <a:rPr kumimoji="0" lang="ja-JP" altLang="ja-JP" sz="2000" dirty="0">
                <a:solidFill>
                  <a:srgbClr val="222222"/>
                </a:solidFill>
                <a:latin typeface="Arial" panose="020B0604020202020204" pitchFamily="34" charset="0"/>
                <a:cs typeface="Arial" panose="020B0604020202020204" pitchFamily="34" charset="0"/>
              </a:rPr>
              <a:t>2%</a:t>
            </a:r>
            <a:r>
              <a:rPr kumimoji="0" lang="ja-JP" altLang="en-US" sz="2000" dirty="0">
                <a:solidFill>
                  <a:srgbClr val="222222"/>
                </a:solidFill>
                <a:latin typeface="Arial" panose="020B0604020202020204" pitchFamily="34" charset="0"/>
                <a:cs typeface="Arial" panose="020B0604020202020204" pitchFamily="34" charset="0"/>
              </a:rPr>
              <a:t>へと</a:t>
            </a:r>
            <a:r>
              <a:rPr kumimoji="0" lang="ja-JP" altLang="ja-JP" sz="2000" dirty="0">
                <a:solidFill>
                  <a:srgbClr val="222222"/>
                </a:solidFill>
                <a:latin typeface="Arial" panose="020B0604020202020204" pitchFamily="34" charset="0"/>
                <a:cs typeface="Arial" panose="020B0604020202020204" pitchFamily="34" charset="0"/>
              </a:rPr>
              <a:t>低下した。</a:t>
            </a:r>
            <a:br>
              <a:rPr kumimoji="0" lang="ja-JP" altLang="ja-JP" sz="2000" dirty="0"/>
            </a:br>
            <a:r>
              <a:rPr kumimoji="0" lang="ja-JP" altLang="ja-JP" sz="2000" dirty="0">
                <a:solidFill>
                  <a:srgbClr val="222222"/>
                </a:solidFill>
                <a:latin typeface="Arial" panose="020B0604020202020204" pitchFamily="34" charset="0"/>
                <a:cs typeface="Arial" panose="020B0604020202020204" pitchFamily="34" charset="0"/>
              </a:rPr>
              <a:t>ただし、同一歯を3回実習した為、解剖学的形態への慣れがあった</a:t>
            </a:r>
            <a:r>
              <a:rPr kumimoji="0" lang="ja-JP" altLang="en-US" sz="2000" dirty="0">
                <a:solidFill>
                  <a:srgbClr val="222222"/>
                </a:solidFill>
                <a:latin typeface="Arial" panose="020B0604020202020204" pitchFamily="34" charset="0"/>
                <a:cs typeface="Arial" panose="020B0604020202020204" pitchFamily="34" charset="0"/>
              </a:rPr>
              <a:t>ことも否めない。</a:t>
            </a:r>
            <a:r>
              <a:rPr kumimoji="0" lang="ja-JP" altLang="ja-JP" sz="2000" dirty="0"/>
              <a:t> </a:t>
            </a:r>
            <a:endParaRPr kumimoji="1" lang="en-US" altLang="ja-JP" sz="2000" dirty="0"/>
          </a:p>
          <a:p>
            <a:endParaRPr lang="en-US" altLang="ja-JP" sz="2000" dirty="0"/>
          </a:p>
          <a:p>
            <a:r>
              <a:rPr kumimoji="0" lang="ja-JP" altLang="en-US" sz="2000" dirty="0">
                <a:solidFill>
                  <a:srgbClr val="222222"/>
                </a:solidFill>
                <a:latin typeface="Arial" panose="020B0604020202020204" pitchFamily="34" charset="0"/>
                <a:cs typeface="Arial" panose="020B0604020202020204" pitchFamily="34" charset="0"/>
              </a:rPr>
              <a:t>・</a:t>
            </a:r>
            <a:r>
              <a:rPr kumimoji="0" lang="ja-JP" altLang="ja-JP" sz="2000" dirty="0">
                <a:solidFill>
                  <a:srgbClr val="222222"/>
                </a:solidFill>
                <a:latin typeface="Arial" panose="020B0604020202020204" pitchFamily="34" charset="0"/>
                <a:cs typeface="Arial" panose="020B0604020202020204" pitchFamily="34" charset="0"/>
              </a:rPr>
              <a:t>今回の実習は時間無制限で行った為、1回</a:t>
            </a:r>
            <a:r>
              <a:rPr kumimoji="0" lang="ja-JP" altLang="en-US" sz="2000" dirty="0">
                <a:solidFill>
                  <a:srgbClr val="222222"/>
                </a:solidFill>
                <a:latin typeface="Arial" panose="020B0604020202020204" pitchFamily="34" charset="0"/>
                <a:cs typeface="Arial" panose="020B0604020202020204" pitchFamily="34" charset="0"/>
              </a:rPr>
              <a:t>目、３回</a:t>
            </a:r>
            <a:r>
              <a:rPr kumimoji="0" lang="ja-JP" altLang="ja-JP" sz="2000" dirty="0">
                <a:solidFill>
                  <a:srgbClr val="222222"/>
                </a:solidFill>
                <a:latin typeface="Arial" panose="020B0604020202020204" pitchFamily="34" charset="0"/>
                <a:cs typeface="Arial" panose="020B0604020202020204" pitchFamily="34" charset="0"/>
              </a:rPr>
              <a:t>目共に平均33分</a:t>
            </a:r>
            <a:r>
              <a:rPr kumimoji="0" lang="ja-JP" altLang="en-US" sz="2000" dirty="0">
                <a:solidFill>
                  <a:srgbClr val="222222"/>
                </a:solidFill>
                <a:latin typeface="Arial" panose="020B0604020202020204" pitchFamily="34" charset="0"/>
                <a:cs typeface="Arial" panose="020B0604020202020204" pitchFamily="34" charset="0"/>
              </a:rPr>
              <a:t>を</a:t>
            </a:r>
            <a:r>
              <a:rPr kumimoji="0" lang="ja-JP" altLang="ja-JP" sz="2000" dirty="0">
                <a:solidFill>
                  <a:srgbClr val="222222"/>
                </a:solidFill>
                <a:latin typeface="Arial" panose="020B0604020202020204" pitchFamily="34" charset="0"/>
                <a:cs typeface="Arial" panose="020B0604020202020204" pitchFamily="34" charset="0"/>
              </a:rPr>
              <a:t>要しており</a:t>
            </a:r>
            <a:r>
              <a:rPr kumimoji="0" lang="ja-JP" altLang="en-US" sz="2000" dirty="0">
                <a:solidFill>
                  <a:srgbClr val="222222"/>
                </a:solidFill>
                <a:latin typeface="Arial" panose="020B0604020202020204" pitchFamily="34" charset="0"/>
                <a:cs typeface="Arial" panose="020B0604020202020204" pitchFamily="34" charset="0"/>
              </a:rPr>
              <a:t>、</a:t>
            </a:r>
            <a:r>
              <a:rPr kumimoji="0" lang="ja-JP" altLang="ja-JP" sz="2000" dirty="0">
                <a:solidFill>
                  <a:srgbClr val="222222"/>
                </a:solidFill>
                <a:latin typeface="Arial" panose="020B0604020202020204" pitchFamily="34" charset="0"/>
                <a:cs typeface="Arial" panose="020B0604020202020204" pitchFamily="34" charset="0"/>
              </a:rPr>
              <a:t>実際の臨床とは合致しない難点がある。さらに臨床の場では垂直性骨吸収、分岐部病変は日常茶飯事であり、更なる模型実習を含めての研鑽が必要と考えている</a:t>
            </a:r>
            <a:r>
              <a:rPr kumimoji="0" lang="ja-JP" altLang="en-US" sz="2000" dirty="0">
                <a:solidFill>
                  <a:srgbClr val="222222"/>
                </a:solidFill>
                <a:latin typeface="Arial" panose="020B0604020202020204" pitchFamily="34" charset="0"/>
                <a:cs typeface="Arial" panose="020B0604020202020204" pitchFamily="34" charset="0"/>
              </a:rPr>
              <a:t>。</a:t>
            </a:r>
            <a:endParaRPr kumimoji="1" lang="en-US" altLang="ja-JP" sz="2000" dirty="0"/>
          </a:p>
          <a:p>
            <a:endParaRPr kumimoji="1" lang="ja-JP" altLang="en-US" sz="2000" dirty="0"/>
          </a:p>
        </p:txBody>
      </p:sp>
      <p:sp>
        <p:nvSpPr>
          <p:cNvPr id="83" name="正方形/長方形 82">
            <a:extLst>
              <a:ext uri="{FF2B5EF4-FFF2-40B4-BE49-F238E27FC236}">
                <a16:creationId xmlns:a16="http://schemas.microsoft.com/office/drawing/2014/main" id="{6015E1ED-88E7-EFA2-53D9-4FC0861CE0B3}"/>
              </a:ext>
            </a:extLst>
          </p:cNvPr>
          <p:cNvSpPr/>
          <p:nvPr/>
        </p:nvSpPr>
        <p:spPr>
          <a:xfrm>
            <a:off x="15466086" y="33412062"/>
            <a:ext cx="6037690" cy="21076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92" name="図 91">
            <a:extLst>
              <a:ext uri="{FF2B5EF4-FFF2-40B4-BE49-F238E27FC236}">
                <a16:creationId xmlns:a16="http://schemas.microsoft.com/office/drawing/2014/main" id="{5E3B124F-720E-BC4B-E3A5-71C99D38BB30}"/>
              </a:ext>
            </a:extLst>
          </p:cNvPr>
          <p:cNvPicPr>
            <a:picLocks noChangeAspect="1"/>
          </p:cNvPicPr>
          <p:nvPr/>
        </p:nvPicPr>
        <p:blipFill>
          <a:blip r:embed="rId14"/>
          <a:stretch>
            <a:fillRect/>
          </a:stretch>
        </p:blipFill>
        <p:spPr>
          <a:xfrm>
            <a:off x="20538608" y="40196540"/>
            <a:ext cx="2877216" cy="3836288"/>
          </a:xfrm>
          <a:prstGeom prst="rect">
            <a:avLst/>
          </a:prstGeom>
        </p:spPr>
      </p:pic>
      <p:sp>
        <p:nvSpPr>
          <p:cNvPr id="95" name="テキスト ボックス 94">
            <a:extLst>
              <a:ext uri="{FF2B5EF4-FFF2-40B4-BE49-F238E27FC236}">
                <a16:creationId xmlns:a16="http://schemas.microsoft.com/office/drawing/2014/main" id="{DBEF55A4-6395-013C-41DB-FA0B64B6F518}"/>
              </a:ext>
            </a:extLst>
          </p:cNvPr>
          <p:cNvSpPr txBox="1"/>
          <p:nvPr/>
        </p:nvSpPr>
        <p:spPr>
          <a:xfrm>
            <a:off x="22338634" y="42310333"/>
            <a:ext cx="2413830" cy="369332"/>
          </a:xfrm>
          <a:prstGeom prst="rect">
            <a:avLst/>
          </a:prstGeom>
          <a:noFill/>
        </p:spPr>
        <p:txBody>
          <a:bodyPr wrap="square" rtlCol="0">
            <a:spAutoFit/>
          </a:bodyPr>
          <a:lstStyle/>
          <a:p>
            <a:r>
              <a:rPr kumimoji="1" lang="ja-JP" altLang="en-US" sz="1800" dirty="0"/>
              <a:t>　</a:t>
            </a:r>
            <a:r>
              <a:rPr lang="ja-JP" altLang="en-US" sz="1800" dirty="0"/>
              <a:t>　　　　　　　　　　　</a:t>
            </a:r>
            <a:endParaRPr kumimoji="1" lang="ja-JP" altLang="en-US" sz="1800" dirty="0"/>
          </a:p>
        </p:txBody>
      </p:sp>
      <p:sp>
        <p:nvSpPr>
          <p:cNvPr id="1024" name="テキスト ボックス 1023">
            <a:extLst>
              <a:ext uri="{FF2B5EF4-FFF2-40B4-BE49-F238E27FC236}">
                <a16:creationId xmlns:a16="http://schemas.microsoft.com/office/drawing/2014/main" id="{971548FB-A33A-B715-755A-6AFD378643E2}"/>
              </a:ext>
            </a:extLst>
          </p:cNvPr>
          <p:cNvSpPr txBox="1"/>
          <p:nvPr/>
        </p:nvSpPr>
        <p:spPr>
          <a:xfrm>
            <a:off x="19290008" y="34615122"/>
            <a:ext cx="2063210" cy="369332"/>
          </a:xfrm>
          <a:prstGeom prst="rect">
            <a:avLst/>
          </a:prstGeom>
          <a:noFill/>
        </p:spPr>
        <p:txBody>
          <a:bodyPr wrap="square" rtlCol="0">
            <a:spAutoFit/>
          </a:bodyPr>
          <a:lstStyle/>
          <a:p>
            <a:r>
              <a:rPr kumimoji="1" lang="ja-JP" altLang="en-US" sz="1800" dirty="0"/>
              <a:t>　　　動画</a:t>
            </a:r>
            <a:r>
              <a:rPr lang="ja-JP" altLang="en-US" sz="1800" dirty="0"/>
              <a:t>２</a:t>
            </a:r>
            <a:endParaRPr kumimoji="1" lang="en-US" altLang="ja-JP" sz="1800" dirty="0"/>
          </a:p>
        </p:txBody>
      </p:sp>
      <p:sp>
        <p:nvSpPr>
          <p:cNvPr id="86" name="テキスト ボックス 85">
            <a:extLst>
              <a:ext uri="{FF2B5EF4-FFF2-40B4-BE49-F238E27FC236}">
                <a16:creationId xmlns:a16="http://schemas.microsoft.com/office/drawing/2014/main" id="{EF778B86-A18F-E3C7-5171-309D2FE0AA6C}"/>
              </a:ext>
            </a:extLst>
          </p:cNvPr>
          <p:cNvSpPr txBox="1"/>
          <p:nvPr/>
        </p:nvSpPr>
        <p:spPr>
          <a:xfrm>
            <a:off x="2889506" y="14521534"/>
            <a:ext cx="2235919" cy="584775"/>
          </a:xfrm>
          <a:prstGeom prst="rect">
            <a:avLst/>
          </a:prstGeom>
          <a:noFill/>
        </p:spPr>
        <p:txBody>
          <a:bodyPr wrap="square" rtlCol="0">
            <a:spAutoFit/>
          </a:bodyPr>
          <a:lstStyle/>
          <a:p>
            <a:r>
              <a:rPr kumimoji="1" lang="ja-JP" altLang="en-US" sz="3200" b="1" dirty="0">
                <a:effectLst>
                  <a:outerShdw blurRad="38100" dist="38100" dir="2700000" algn="tl">
                    <a:srgbClr val="000000">
                      <a:alpha val="43137"/>
                    </a:srgbClr>
                  </a:outerShdw>
                </a:effectLst>
              </a:rPr>
              <a:t>検証②</a:t>
            </a:r>
          </a:p>
        </p:txBody>
      </p:sp>
      <p:sp>
        <p:nvSpPr>
          <p:cNvPr id="88" name="テキスト ボックス 87">
            <a:extLst>
              <a:ext uri="{FF2B5EF4-FFF2-40B4-BE49-F238E27FC236}">
                <a16:creationId xmlns:a16="http://schemas.microsoft.com/office/drawing/2014/main" id="{6FD4B130-DFBE-E485-91DB-5A748B709207}"/>
              </a:ext>
            </a:extLst>
          </p:cNvPr>
          <p:cNvSpPr txBox="1"/>
          <p:nvPr/>
        </p:nvSpPr>
        <p:spPr>
          <a:xfrm>
            <a:off x="1842851" y="13105806"/>
            <a:ext cx="2574835" cy="400110"/>
          </a:xfrm>
          <a:prstGeom prst="rect">
            <a:avLst/>
          </a:prstGeom>
          <a:noFill/>
        </p:spPr>
        <p:txBody>
          <a:bodyPr wrap="square" rtlCol="0">
            <a:spAutoFit/>
          </a:bodyPr>
          <a:lstStyle/>
          <a:p>
            <a:endParaRPr kumimoji="1" lang="ja-JP" altLang="en-US" sz="2000" dirty="0"/>
          </a:p>
        </p:txBody>
      </p:sp>
      <p:sp>
        <p:nvSpPr>
          <p:cNvPr id="91" name="テキスト ボックス 90">
            <a:extLst>
              <a:ext uri="{FF2B5EF4-FFF2-40B4-BE49-F238E27FC236}">
                <a16:creationId xmlns:a16="http://schemas.microsoft.com/office/drawing/2014/main" id="{FDB0A69D-B3E4-7849-83FC-E2DD76BDB0DA}"/>
              </a:ext>
            </a:extLst>
          </p:cNvPr>
          <p:cNvSpPr txBox="1"/>
          <p:nvPr/>
        </p:nvSpPr>
        <p:spPr>
          <a:xfrm>
            <a:off x="4841247" y="13341375"/>
            <a:ext cx="14011938" cy="707886"/>
          </a:xfrm>
          <a:prstGeom prst="rect">
            <a:avLst/>
          </a:prstGeom>
          <a:noFill/>
        </p:spPr>
        <p:txBody>
          <a:bodyPr wrap="square" rtlCol="0">
            <a:spAutoFit/>
          </a:bodyPr>
          <a:lstStyle/>
          <a:p>
            <a:r>
              <a:rPr lang="ja-JP" altLang="en-US" sz="2000" dirty="0"/>
              <a:t>各人の動画を確認したところ、超音波チップの当てる位置や角度に衛生士によって違いが見られ、その差が結果に影響していた。</a:t>
            </a:r>
            <a:endParaRPr lang="en-US" altLang="ja-JP" sz="2000" dirty="0"/>
          </a:p>
          <a:p>
            <a:r>
              <a:rPr kumimoji="1" lang="ja-JP" altLang="en-US" sz="2000" dirty="0"/>
              <a:t>チップの先１～２ミリが当たっている時と当たっていない時の動画を示す。</a:t>
            </a:r>
            <a:r>
              <a:rPr kumimoji="1" lang="en-US" altLang="ja-JP" sz="2000" dirty="0"/>
              <a:t>(</a:t>
            </a:r>
            <a:r>
              <a:rPr kumimoji="1" lang="ja-JP" altLang="en-US" sz="2000" dirty="0"/>
              <a:t>動画１</a:t>
            </a:r>
            <a:r>
              <a:rPr kumimoji="1" lang="en-US" altLang="ja-JP" sz="2000" dirty="0"/>
              <a:t>)</a:t>
            </a:r>
            <a:endParaRPr kumimoji="1" lang="ja-JP" altLang="en-US" sz="2000" dirty="0"/>
          </a:p>
        </p:txBody>
      </p:sp>
      <p:sp>
        <p:nvSpPr>
          <p:cNvPr id="1025" name="テキスト ボックス 1024">
            <a:extLst>
              <a:ext uri="{FF2B5EF4-FFF2-40B4-BE49-F238E27FC236}">
                <a16:creationId xmlns:a16="http://schemas.microsoft.com/office/drawing/2014/main" id="{438A9C17-7EB4-E714-BD8A-FB0786709940}"/>
              </a:ext>
            </a:extLst>
          </p:cNvPr>
          <p:cNvSpPr txBox="1"/>
          <p:nvPr/>
        </p:nvSpPr>
        <p:spPr>
          <a:xfrm>
            <a:off x="1701888" y="13227441"/>
            <a:ext cx="2774919" cy="584775"/>
          </a:xfrm>
          <a:prstGeom prst="rect">
            <a:avLst/>
          </a:prstGeom>
          <a:noFill/>
        </p:spPr>
        <p:txBody>
          <a:bodyPr wrap="square" rtlCol="0">
            <a:spAutoFit/>
          </a:bodyPr>
          <a:lstStyle/>
          <a:p>
            <a:r>
              <a:rPr kumimoji="1" lang="en-US" altLang="ja-JP" sz="3200" b="1" dirty="0">
                <a:effectLst>
                  <a:outerShdw blurRad="38100" dist="38100" dir="2700000" algn="tl">
                    <a:srgbClr val="000000">
                      <a:alpha val="43137"/>
                    </a:srgbClr>
                  </a:outerShdw>
                </a:effectLst>
              </a:rPr>
              <a:t>-</a:t>
            </a:r>
            <a:r>
              <a:rPr kumimoji="1" lang="ja-JP" altLang="en-US" sz="3200" b="1" dirty="0">
                <a:effectLst>
                  <a:outerShdw blurRad="38100" dist="38100" dir="2700000" algn="tl">
                    <a:srgbClr val="000000">
                      <a:alpha val="43137"/>
                    </a:srgbClr>
                  </a:outerShdw>
                </a:effectLst>
              </a:rPr>
              <a:t>結果　</a:t>
            </a:r>
            <a:r>
              <a:rPr lang="ja-JP" altLang="en-US" sz="3200" b="1" dirty="0">
                <a:effectLst>
                  <a:outerShdw blurRad="38100" dist="38100" dir="2700000" algn="tl">
                    <a:srgbClr val="000000">
                      <a:alpha val="43137"/>
                    </a:srgbClr>
                  </a:outerShdw>
                </a:effectLst>
              </a:rPr>
              <a:t>２</a:t>
            </a:r>
            <a:r>
              <a:rPr kumimoji="1" lang="ja-JP" altLang="en-US" sz="3200" b="1" dirty="0">
                <a:effectLst>
                  <a:outerShdw blurRad="38100" dist="38100" dir="2700000" algn="tl">
                    <a:srgbClr val="000000">
                      <a:alpha val="43137"/>
                    </a:srgbClr>
                  </a:outerShdw>
                </a:effectLst>
              </a:rPr>
              <a:t>回目</a:t>
            </a:r>
            <a:r>
              <a:rPr kumimoji="1"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sp>
        <p:nvSpPr>
          <p:cNvPr id="1027" name="正方形/長方形 1026">
            <a:extLst>
              <a:ext uri="{FF2B5EF4-FFF2-40B4-BE49-F238E27FC236}">
                <a16:creationId xmlns:a16="http://schemas.microsoft.com/office/drawing/2014/main" id="{C8A6C9D5-9CDD-9463-ABEE-719E724ECF72}"/>
              </a:ext>
            </a:extLst>
          </p:cNvPr>
          <p:cNvSpPr/>
          <p:nvPr/>
        </p:nvSpPr>
        <p:spPr>
          <a:xfrm>
            <a:off x="24028737" y="40577479"/>
            <a:ext cx="4830237" cy="3416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4" name="グラフ 83">
            <a:extLst>
              <a:ext uri="{FF2B5EF4-FFF2-40B4-BE49-F238E27FC236}">
                <a16:creationId xmlns:a16="http://schemas.microsoft.com/office/drawing/2014/main" id="{84B6297A-3CAB-D01E-70DE-A12783980897}"/>
              </a:ext>
            </a:extLst>
          </p:cNvPr>
          <p:cNvGraphicFramePr>
            <a:graphicFrameLocks/>
          </p:cNvGraphicFramePr>
          <p:nvPr>
            <p:extLst>
              <p:ext uri="{D42A27DB-BD31-4B8C-83A1-F6EECF244321}">
                <p14:modId xmlns:p14="http://schemas.microsoft.com/office/powerpoint/2010/main" val="618545909"/>
              </p:ext>
            </p:extLst>
          </p:nvPr>
        </p:nvGraphicFramePr>
        <p:xfrm>
          <a:off x="24204791" y="40759514"/>
          <a:ext cx="4541286" cy="3101638"/>
        </p:xfrm>
        <a:graphic>
          <a:graphicData uri="http://schemas.openxmlformats.org/drawingml/2006/chart">
            <c:chart xmlns:c="http://schemas.openxmlformats.org/drawingml/2006/chart" xmlns:r="http://schemas.openxmlformats.org/officeDocument/2006/relationships" r:id="rId15"/>
          </a:graphicData>
        </a:graphic>
      </p:graphicFrame>
      <p:sp>
        <p:nvSpPr>
          <p:cNvPr id="1028" name="正方形/長方形 1027">
            <a:extLst>
              <a:ext uri="{FF2B5EF4-FFF2-40B4-BE49-F238E27FC236}">
                <a16:creationId xmlns:a16="http://schemas.microsoft.com/office/drawing/2014/main" id="{209A9545-12DE-ED2F-9482-49533E6B98DA}"/>
              </a:ext>
            </a:extLst>
          </p:cNvPr>
          <p:cNvSpPr/>
          <p:nvPr/>
        </p:nvSpPr>
        <p:spPr>
          <a:xfrm>
            <a:off x="9714178" y="26031025"/>
            <a:ext cx="4985858" cy="29075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9" name="正方形/長方形 1028">
            <a:extLst>
              <a:ext uri="{FF2B5EF4-FFF2-40B4-BE49-F238E27FC236}">
                <a16:creationId xmlns:a16="http://schemas.microsoft.com/office/drawing/2014/main" id="{E6801B76-22D3-5C4F-58A1-3A4F01571A35}"/>
              </a:ext>
            </a:extLst>
          </p:cNvPr>
          <p:cNvSpPr/>
          <p:nvPr/>
        </p:nvSpPr>
        <p:spPr>
          <a:xfrm>
            <a:off x="16443137" y="29261159"/>
            <a:ext cx="4658872" cy="27348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31" name="グラフ 1030">
            <a:extLst>
              <a:ext uri="{FF2B5EF4-FFF2-40B4-BE49-F238E27FC236}">
                <a16:creationId xmlns:a16="http://schemas.microsoft.com/office/drawing/2014/main" id="{0EA2C993-BBD3-3953-2BF4-9E4C06EA3D43}"/>
              </a:ext>
            </a:extLst>
          </p:cNvPr>
          <p:cNvGraphicFramePr>
            <a:graphicFrameLocks/>
          </p:cNvGraphicFramePr>
          <p:nvPr>
            <p:extLst>
              <p:ext uri="{D42A27DB-BD31-4B8C-83A1-F6EECF244321}">
                <p14:modId xmlns:p14="http://schemas.microsoft.com/office/powerpoint/2010/main" val="3837539250"/>
              </p:ext>
            </p:extLst>
          </p:nvPr>
        </p:nvGraphicFramePr>
        <p:xfrm>
          <a:off x="10010927" y="26220505"/>
          <a:ext cx="4465320" cy="263842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032" name="グラフ 1031">
            <a:extLst>
              <a:ext uri="{FF2B5EF4-FFF2-40B4-BE49-F238E27FC236}">
                <a16:creationId xmlns:a16="http://schemas.microsoft.com/office/drawing/2014/main" id="{FE2B088B-8B50-7DD2-5ABB-E0764446088F}"/>
              </a:ext>
            </a:extLst>
          </p:cNvPr>
          <p:cNvGraphicFramePr>
            <a:graphicFrameLocks/>
          </p:cNvGraphicFramePr>
          <p:nvPr>
            <p:extLst>
              <p:ext uri="{D42A27DB-BD31-4B8C-83A1-F6EECF244321}">
                <p14:modId xmlns:p14="http://schemas.microsoft.com/office/powerpoint/2010/main" val="1226257920"/>
              </p:ext>
            </p:extLst>
          </p:nvPr>
        </p:nvGraphicFramePr>
        <p:xfrm>
          <a:off x="16919547" y="29414644"/>
          <a:ext cx="3761181" cy="2509276"/>
        </p:xfrm>
        <a:graphic>
          <a:graphicData uri="http://schemas.openxmlformats.org/drawingml/2006/chart">
            <c:chart xmlns:c="http://schemas.openxmlformats.org/drawingml/2006/chart" xmlns:r="http://schemas.openxmlformats.org/officeDocument/2006/relationships" r:id="rId17"/>
          </a:graphicData>
        </a:graphic>
      </p:graphicFrame>
      <p:sp>
        <p:nvSpPr>
          <p:cNvPr id="1034" name="テキスト ボックス 1033">
            <a:extLst>
              <a:ext uri="{FF2B5EF4-FFF2-40B4-BE49-F238E27FC236}">
                <a16:creationId xmlns:a16="http://schemas.microsoft.com/office/drawing/2014/main" id="{77A7E495-2D47-8971-9AE2-6926363CC8C0}"/>
              </a:ext>
            </a:extLst>
          </p:cNvPr>
          <p:cNvSpPr txBox="1"/>
          <p:nvPr/>
        </p:nvSpPr>
        <p:spPr>
          <a:xfrm>
            <a:off x="4968323" y="14627772"/>
            <a:ext cx="16384895" cy="707886"/>
          </a:xfrm>
          <a:prstGeom prst="rect">
            <a:avLst/>
          </a:prstGeom>
          <a:noFill/>
        </p:spPr>
        <p:txBody>
          <a:bodyPr wrap="square" rtlCol="0">
            <a:spAutoFit/>
          </a:bodyPr>
          <a:lstStyle/>
          <a:p>
            <a:r>
              <a:rPr lang="ja-JP" altLang="en-US" sz="2000" dirty="0"/>
              <a:t>デブライドメント中のチップやキュレットの動きを可視化したことで、衛生士それぞれが器具の動かし方や</a:t>
            </a:r>
            <a:endParaRPr lang="en-US" altLang="ja-JP" sz="2000" dirty="0"/>
          </a:p>
          <a:p>
            <a:r>
              <a:rPr lang="ja-JP" altLang="en-US" sz="2000" dirty="0"/>
              <a:t>方向、器具のどこが根面に当たっているかを意識することの大切さを認識した。</a:t>
            </a:r>
            <a:endParaRPr kumimoji="1" lang="ja-JP" altLang="en-US" sz="2000" dirty="0"/>
          </a:p>
        </p:txBody>
      </p:sp>
      <p:sp>
        <p:nvSpPr>
          <p:cNvPr id="1037" name="テキスト ボックス 1036">
            <a:extLst>
              <a:ext uri="{FF2B5EF4-FFF2-40B4-BE49-F238E27FC236}">
                <a16:creationId xmlns:a16="http://schemas.microsoft.com/office/drawing/2014/main" id="{421C4ADD-3886-76E5-49B3-79B618BCD8E7}"/>
              </a:ext>
            </a:extLst>
          </p:cNvPr>
          <p:cNvSpPr txBox="1"/>
          <p:nvPr/>
        </p:nvSpPr>
        <p:spPr>
          <a:xfrm>
            <a:off x="26684264" y="39224688"/>
            <a:ext cx="1773973" cy="400110"/>
          </a:xfrm>
          <a:prstGeom prst="rect">
            <a:avLst/>
          </a:prstGeom>
          <a:noFill/>
        </p:spPr>
        <p:txBody>
          <a:bodyPr wrap="square" rtlCol="0">
            <a:spAutoFit/>
          </a:bodyPr>
          <a:lstStyle/>
          <a:p>
            <a:r>
              <a:rPr kumimoji="1" lang="ja-JP" altLang="en-US" sz="2000" dirty="0"/>
              <a:t>図１４</a:t>
            </a:r>
            <a:endParaRPr kumimoji="1" lang="en-US" altLang="ja-JP" sz="2000" dirty="0"/>
          </a:p>
        </p:txBody>
      </p:sp>
      <p:sp>
        <p:nvSpPr>
          <p:cNvPr id="1038" name="四角形: 角を丸くする 1037">
            <a:extLst>
              <a:ext uri="{FF2B5EF4-FFF2-40B4-BE49-F238E27FC236}">
                <a16:creationId xmlns:a16="http://schemas.microsoft.com/office/drawing/2014/main" id="{F361708E-21E2-E239-0305-2BBE213FC3C2}"/>
              </a:ext>
            </a:extLst>
          </p:cNvPr>
          <p:cNvSpPr/>
          <p:nvPr/>
        </p:nvSpPr>
        <p:spPr>
          <a:xfrm>
            <a:off x="25099766" y="36873330"/>
            <a:ext cx="3727325" cy="23710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5" name="図 1034">
            <a:extLst>
              <a:ext uri="{FF2B5EF4-FFF2-40B4-BE49-F238E27FC236}">
                <a16:creationId xmlns:a16="http://schemas.microsoft.com/office/drawing/2014/main" id="{B00C7C8B-7EE2-455A-B442-7E8581A2B45B}"/>
              </a:ext>
            </a:extLst>
          </p:cNvPr>
          <p:cNvPicPr>
            <a:picLocks noChangeAspect="1"/>
          </p:cNvPicPr>
          <p:nvPr/>
        </p:nvPicPr>
        <p:blipFill>
          <a:blip r:embed="rId18"/>
          <a:srcRect l="71931" t="-1" b="59211"/>
          <a:stretch>
            <a:fillRect/>
          </a:stretch>
        </p:blipFill>
        <p:spPr>
          <a:xfrm>
            <a:off x="25332067" y="37281369"/>
            <a:ext cx="1184162" cy="1476517"/>
          </a:xfrm>
          <a:prstGeom prst="rect">
            <a:avLst/>
          </a:prstGeom>
        </p:spPr>
      </p:pic>
      <p:pic>
        <p:nvPicPr>
          <p:cNvPr id="1036" name="図 1035">
            <a:extLst>
              <a:ext uri="{FF2B5EF4-FFF2-40B4-BE49-F238E27FC236}">
                <a16:creationId xmlns:a16="http://schemas.microsoft.com/office/drawing/2014/main" id="{24061666-029A-EAC0-38AF-7EB3B1A8EE76}"/>
              </a:ext>
            </a:extLst>
          </p:cNvPr>
          <p:cNvPicPr>
            <a:picLocks noChangeAspect="1"/>
          </p:cNvPicPr>
          <p:nvPr/>
        </p:nvPicPr>
        <p:blipFill>
          <a:blip r:embed="rId9">
            <a:extLst>
              <a:ext uri="{28A0092B-C50C-407E-A947-70E740481C1C}">
                <a14:useLocalDpi xmlns:a14="http://schemas.microsoft.com/office/drawing/2010/main" val="0"/>
              </a:ext>
            </a:extLst>
          </a:blip>
          <a:srcRect l="45942" t="57830" r="43980" b="20742"/>
          <a:stretch>
            <a:fillRect/>
          </a:stretch>
        </p:blipFill>
        <p:spPr>
          <a:xfrm>
            <a:off x="27570928" y="37324193"/>
            <a:ext cx="1186104" cy="1418390"/>
          </a:xfrm>
          <a:prstGeom prst="rect">
            <a:avLst/>
          </a:prstGeom>
        </p:spPr>
      </p:pic>
      <p:sp>
        <p:nvSpPr>
          <p:cNvPr id="1039" name="矢印: ストライプ 1038">
            <a:extLst>
              <a:ext uri="{FF2B5EF4-FFF2-40B4-BE49-F238E27FC236}">
                <a16:creationId xmlns:a16="http://schemas.microsoft.com/office/drawing/2014/main" id="{CB947D74-E45D-E3BD-1A39-DC3DB855B5B5}"/>
              </a:ext>
            </a:extLst>
          </p:cNvPr>
          <p:cNvSpPr/>
          <p:nvPr/>
        </p:nvSpPr>
        <p:spPr>
          <a:xfrm>
            <a:off x="26535256" y="37753276"/>
            <a:ext cx="1035672" cy="72008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0" name="テキスト ボックス 1039">
            <a:extLst>
              <a:ext uri="{FF2B5EF4-FFF2-40B4-BE49-F238E27FC236}">
                <a16:creationId xmlns:a16="http://schemas.microsoft.com/office/drawing/2014/main" id="{CBDA8ACA-94B7-8D12-7F86-572E54AD7614}"/>
              </a:ext>
            </a:extLst>
          </p:cNvPr>
          <p:cNvSpPr txBox="1"/>
          <p:nvPr/>
        </p:nvSpPr>
        <p:spPr>
          <a:xfrm>
            <a:off x="26322062" y="9331114"/>
            <a:ext cx="1773973" cy="707886"/>
          </a:xfrm>
          <a:prstGeom prst="rect">
            <a:avLst/>
          </a:prstGeom>
          <a:noFill/>
        </p:spPr>
        <p:txBody>
          <a:bodyPr wrap="square" rtlCol="0">
            <a:spAutoFit/>
          </a:bodyPr>
          <a:lstStyle/>
          <a:p>
            <a:r>
              <a:rPr kumimoji="1" lang="ja-JP" altLang="en-US" sz="2000" dirty="0"/>
              <a:t>図４  </a:t>
            </a:r>
            <a:r>
              <a:rPr kumimoji="1" lang="en-US" altLang="ja-JP" sz="2000" dirty="0"/>
              <a:t>b</a:t>
            </a:r>
          </a:p>
          <a:p>
            <a:endParaRPr kumimoji="1" lang="ja-JP" altLang="en-US" sz="2000" dirty="0"/>
          </a:p>
        </p:txBody>
      </p:sp>
      <p:sp>
        <p:nvSpPr>
          <p:cNvPr id="1041" name="テキスト ボックス 1040">
            <a:extLst>
              <a:ext uri="{FF2B5EF4-FFF2-40B4-BE49-F238E27FC236}">
                <a16:creationId xmlns:a16="http://schemas.microsoft.com/office/drawing/2014/main" id="{77BB0F2C-AE8F-180F-5B82-F137E1C06966}"/>
              </a:ext>
            </a:extLst>
          </p:cNvPr>
          <p:cNvSpPr txBox="1"/>
          <p:nvPr/>
        </p:nvSpPr>
        <p:spPr>
          <a:xfrm flipH="1">
            <a:off x="1511599" y="49408445"/>
            <a:ext cx="28336418" cy="923330"/>
          </a:xfrm>
          <a:prstGeom prst="rect">
            <a:avLst/>
          </a:prstGeom>
          <a:noFill/>
        </p:spPr>
        <p:txBody>
          <a:bodyPr wrap="square" rtlCol="0">
            <a:spAutoFit/>
          </a:bodyPr>
          <a:lstStyle/>
          <a:p>
            <a:r>
              <a:rPr kumimoji="1" lang="ja-JP" altLang="en-US" sz="1800" dirty="0">
                <a:solidFill>
                  <a:schemeClr val="bg1"/>
                </a:solidFill>
              </a:rPr>
              <a:t>参考文献　　　①歯周基本治療における歯肉縁下デブライドメントを習得するための動画を活用した新たなトレーニングシステムの提案　　楠　雅博 </a:t>
            </a:r>
            <a:r>
              <a:rPr kumimoji="1" lang="en-US" altLang="ja-JP" sz="1800" dirty="0">
                <a:solidFill>
                  <a:schemeClr val="bg1"/>
                </a:solidFill>
              </a:rPr>
              <a:t>(</a:t>
            </a:r>
            <a:r>
              <a:rPr kumimoji="1" lang="ja-JP" altLang="en-US" sz="1800" dirty="0">
                <a:solidFill>
                  <a:schemeClr val="bg1"/>
                </a:solidFill>
              </a:rPr>
              <a:t>楠歯科医院</a:t>
            </a:r>
            <a:r>
              <a:rPr kumimoji="1" lang="en-US" altLang="ja-JP" sz="1800" dirty="0">
                <a:solidFill>
                  <a:schemeClr val="bg1"/>
                </a:solidFill>
              </a:rPr>
              <a:t>)</a:t>
            </a:r>
            <a:r>
              <a:rPr lang="ja-JP" altLang="en-US" sz="1800" dirty="0">
                <a:solidFill>
                  <a:schemeClr val="bg1"/>
                </a:solidFill>
              </a:rPr>
              <a:t>　第６８回春季日本歯周病学会学術大会　</a:t>
            </a:r>
            <a:r>
              <a:rPr kumimoji="1" lang="ja-JP" altLang="en-US" sz="1800" dirty="0">
                <a:solidFill>
                  <a:schemeClr val="bg1"/>
                </a:solidFill>
              </a:rPr>
              <a:t>抄録集</a:t>
            </a:r>
            <a:r>
              <a:rPr lang="en-US" altLang="ja-JP" sz="1800" dirty="0">
                <a:solidFill>
                  <a:schemeClr val="bg1"/>
                </a:solidFill>
              </a:rPr>
              <a:t>P</a:t>
            </a:r>
            <a:r>
              <a:rPr kumimoji="1" lang="ja-JP" altLang="en-US" sz="1800" dirty="0">
                <a:solidFill>
                  <a:schemeClr val="bg1"/>
                </a:solidFill>
              </a:rPr>
              <a:t>１６７</a:t>
            </a:r>
            <a:endParaRPr kumimoji="1" lang="en-US" altLang="ja-JP" sz="1800" dirty="0">
              <a:solidFill>
                <a:schemeClr val="bg1"/>
              </a:solidFill>
            </a:endParaRPr>
          </a:p>
          <a:p>
            <a:r>
              <a:rPr lang="ja-JP" altLang="en-US" sz="1800" dirty="0">
                <a:solidFill>
                  <a:schemeClr val="bg1"/>
                </a:solidFill>
              </a:rPr>
              <a:t>　　　　　　　　</a:t>
            </a:r>
            <a:r>
              <a:rPr kumimoji="1" lang="ja-JP" altLang="en-US" sz="1800" dirty="0">
                <a:solidFill>
                  <a:schemeClr val="bg1"/>
                </a:solidFill>
              </a:rPr>
              <a:t>　②</a:t>
            </a:r>
            <a:r>
              <a:rPr lang="ja-JP" altLang="en-US" sz="1800" dirty="0">
                <a:solidFill>
                  <a:schemeClr val="bg1"/>
                </a:solidFill>
              </a:rPr>
              <a:t>アナトミートレイン　</a:t>
            </a:r>
            <a:r>
              <a:rPr lang="en-US" altLang="ja-JP" sz="1800" dirty="0">
                <a:solidFill>
                  <a:schemeClr val="bg1"/>
                </a:solidFill>
              </a:rPr>
              <a:t>-</a:t>
            </a:r>
            <a:r>
              <a:rPr lang="ja-JP" altLang="en-US" sz="1800" dirty="0">
                <a:solidFill>
                  <a:schemeClr val="bg1"/>
                </a:solidFill>
              </a:rPr>
              <a:t>徒手運動療法のための筋筋膜経線</a:t>
            </a:r>
            <a:r>
              <a:rPr lang="en-US" altLang="ja-JP" sz="1800" dirty="0">
                <a:solidFill>
                  <a:schemeClr val="bg1"/>
                </a:solidFill>
              </a:rPr>
              <a:t>-</a:t>
            </a:r>
            <a:r>
              <a:rPr lang="ja-JP" altLang="en-US" sz="1800" dirty="0">
                <a:solidFill>
                  <a:schemeClr val="bg1"/>
                </a:solidFill>
              </a:rPr>
              <a:t>　　　            </a:t>
            </a:r>
            <a:r>
              <a:rPr kumimoji="1" lang="ja-JP" altLang="en-US" sz="1800" dirty="0">
                <a:solidFill>
                  <a:schemeClr val="bg1"/>
                </a:solidFill>
              </a:rPr>
              <a:t>　</a:t>
            </a:r>
            <a:r>
              <a:rPr lang="ja-JP" altLang="en-US" sz="1800" dirty="0">
                <a:solidFill>
                  <a:schemeClr val="bg1"/>
                </a:solidFill>
              </a:rPr>
              <a:t>トーマス・マイヤーズ著　　　　　　　　　医学書院 </a:t>
            </a:r>
            <a:endParaRPr lang="en-US" altLang="ja-JP" sz="1800" dirty="0">
              <a:solidFill>
                <a:schemeClr val="bg1"/>
              </a:solidFill>
            </a:endParaRPr>
          </a:p>
          <a:p>
            <a:r>
              <a:rPr lang="ja-JP" altLang="en-US" sz="1800" dirty="0">
                <a:solidFill>
                  <a:schemeClr val="bg1"/>
                </a:solidFill>
              </a:rPr>
              <a:t>　　　　　　　　　③経験２年目でもできる！新</a:t>
            </a:r>
            <a:r>
              <a:rPr lang="en-US" altLang="ja-JP" sz="1800" dirty="0">
                <a:solidFill>
                  <a:schemeClr val="bg1"/>
                </a:solidFill>
              </a:rPr>
              <a:t>SRP</a:t>
            </a:r>
            <a:r>
              <a:rPr lang="ja-JP" altLang="en-US" sz="1800" dirty="0">
                <a:solidFill>
                  <a:schemeClr val="bg1"/>
                </a:solidFill>
              </a:rPr>
              <a:t>テクニック　</a:t>
            </a:r>
            <a:r>
              <a:rPr lang="en-US" altLang="ja-JP" sz="1800" dirty="0">
                <a:solidFill>
                  <a:schemeClr val="bg1"/>
                </a:solidFill>
              </a:rPr>
              <a:t>UP-SRP</a:t>
            </a:r>
            <a:r>
              <a:rPr lang="ja-JP" altLang="en-US" sz="1800" dirty="0">
                <a:solidFill>
                  <a:schemeClr val="bg1"/>
                </a:solidFill>
              </a:rPr>
              <a:t>マスター</a:t>
            </a:r>
            <a:r>
              <a:rPr lang="en-US" altLang="ja-JP" sz="1800" dirty="0">
                <a:solidFill>
                  <a:schemeClr val="bg1"/>
                </a:solidFill>
              </a:rPr>
              <a:t>BOOK        </a:t>
            </a:r>
            <a:r>
              <a:rPr lang="ja-JP" altLang="en-US" sz="1800" dirty="0">
                <a:solidFill>
                  <a:schemeClr val="bg1"/>
                </a:solidFill>
              </a:rPr>
              <a:t>　中本知之　西村誠　野村</a:t>
            </a:r>
            <a:r>
              <a:rPr lang="ja-JP" altLang="en-US" sz="1800">
                <a:solidFill>
                  <a:schemeClr val="bg1"/>
                </a:solidFill>
              </a:rPr>
              <a:t>朱美 著　　　　</a:t>
            </a:r>
            <a:r>
              <a:rPr lang="ja-JP" altLang="en-US" sz="1800" dirty="0">
                <a:solidFill>
                  <a:schemeClr val="bg1"/>
                </a:solidFill>
              </a:rPr>
              <a:t>インターアクション株式会社</a:t>
            </a:r>
            <a:endParaRPr kumimoji="1" lang="ja-JP" altLang="en-US" sz="1800" dirty="0">
              <a:solidFill>
                <a:schemeClr val="bg1"/>
              </a:solidFill>
            </a:endParaRPr>
          </a:p>
        </p:txBody>
      </p:sp>
      <p:sp>
        <p:nvSpPr>
          <p:cNvPr id="68" name="テキスト ボックス 67">
            <a:extLst>
              <a:ext uri="{FF2B5EF4-FFF2-40B4-BE49-F238E27FC236}">
                <a16:creationId xmlns:a16="http://schemas.microsoft.com/office/drawing/2014/main" id="{C62B4503-E134-51AC-2F2F-5DA586E93814}"/>
              </a:ext>
            </a:extLst>
          </p:cNvPr>
          <p:cNvSpPr txBox="1"/>
          <p:nvPr/>
        </p:nvSpPr>
        <p:spPr>
          <a:xfrm>
            <a:off x="10094701" y="19762060"/>
            <a:ext cx="1773973" cy="400110"/>
          </a:xfrm>
          <a:prstGeom prst="rect">
            <a:avLst/>
          </a:prstGeom>
          <a:noFill/>
        </p:spPr>
        <p:txBody>
          <a:bodyPr wrap="square" rtlCol="0">
            <a:spAutoFit/>
          </a:bodyPr>
          <a:lstStyle/>
          <a:p>
            <a:r>
              <a:rPr kumimoji="1" lang="ja-JP" altLang="en-US" sz="2000" dirty="0"/>
              <a:t>図９</a:t>
            </a:r>
            <a:endParaRPr kumimoji="1" lang="en-US" altLang="ja-JP" sz="2000" dirty="0"/>
          </a:p>
        </p:txBody>
      </p:sp>
      <p:sp>
        <p:nvSpPr>
          <p:cNvPr id="1042" name="テキスト ボックス 1041">
            <a:extLst>
              <a:ext uri="{FF2B5EF4-FFF2-40B4-BE49-F238E27FC236}">
                <a16:creationId xmlns:a16="http://schemas.microsoft.com/office/drawing/2014/main" id="{25CBF218-9EB4-0143-E892-5F5C9AD21D10}"/>
              </a:ext>
            </a:extLst>
          </p:cNvPr>
          <p:cNvSpPr txBox="1"/>
          <p:nvPr/>
        </p:nvSpPr>
        <p:spPr>
          <a:xfrm>
            <a:off x="3290276" y="20105830"/>
            <a:ext cx="1773973" cy="400110"/>
          </a:xfrm>
          <a:prstGeom prst="rect">
            <a:avLst/>
          </a:prstGeom>
          <a:noFill/>
        </p:spPr>
        <p:txBody>
          <a:bodyPr wrap="square" rtlCol="0">
            <a:spAutoFit/>
          </a:bodyPr>
          <a:lstStyle/>
          <a:p>
            <a:r>
              <a:rPr kumimoji="1" lang="ja-JP" altLang="en-US" sz="2000" dirty="0"/>
              <a:t>図８</a:t>
            </a:r>
            <a:endParaRPr kumimoji="1" lang="en-US" altLang="ja-JP" sz="2000" dirty="0"/>
          </a:p>
        </p:txBody>
      </p:sp>
      <p:sp>
        <p:nvSpPr>
          <p:cNvPr id="90" name="テキスト ボックス 89">
            <a:extLst>
              <a:ext uri="{FF2B5EF4-FFF2-40B4-BE49-F238E27FC236}">
                <a16:creationId xmlns:a16="http://schemas.microsoft.com/office/drawing/2014/main" id="{32B6AB7B-A4BD-1989-3510-4EAC954E39E0}"/>
              </a:ext>
            </a:extLst>
          </p:cNvPr>
          <p:cNvSpPr txBox="1"/>
          <p:nvPr/>
        </p:nvSpPr>
        <p:spPr>
          <a:xfrm>
            <a:off x="19387701" y="44196229"/>
            <a:ext cx="5901863" cy="369332"/>
          </a:xfrm>
          <a:prstGeom prst="rect">
            <a:avLst/>
          </a:prstGeom>
          <a:noFill/>
        </p:spPr>
        <p:txBody>
          <a:bodyPr wrap="square" rtlCol="0">
            <a:spAutoFit/>
          </a:bodyPr>
          <a:lstStyle/>
          <a:p>
            <a:r>
              <a:rPr kumimoji="1" lang="ja-JP" altLang="en-US" sz="1800" dirty="0"/>
              <a:t>トーマス・マイヤーズ著アナトミートレインより抜粋</a:t>
            </a:r>
          </a:p>
        </p:txBody>
      </p:sp>
      <p:sp>
        <p:nvSpPr>
          <p:cNvPr id="1043" name="テキスト ボックス 1042">
            <a:extLst>
              <a:ext uri="{FF2B5EF4-FFF2-40B4-BE49-F238E27FC236}">
                <a16:creationId xmlns:a16="http://schemas.microsoft.com/office/drawing/2014/main" id="{ED9966F6-9E8C-047B-FA97-56E1E1D1D444}"/>
              </a:ext>
            </a:extLst>
          </p:cNvPr>
          <p:cNvSpPr txBox="1"/>
          <p:nvPr/>
        </p:nvSpPr>
        <p:spPr>
          <a:xfrm>
            <a:off x="22371239" y="25703150"/>
            <a:ext cx="6261468" cy="10556736"/>
          </a:xfrm>
          <a:prstGeom prst="rect">
            <a:avLst/>
          </a:prstGeom>
          <a:noFill/>
        </p:spPr>
        <p:txBody>
          <a:bodyPr wrap="square" rtlCol="0">
            <a:spAutoFit/>
          </a:bodyPr>
          <a:lstStyle/>
          <a:p>
            <a:r>
              <a:rPr lang="ja-JP" altLang="en-US" sz="2000" dirty="0"/>
              <a:t>グレーシーの細かいストロークで回数を重ねるよりも、ユニバーサルの方が効率が良く、オーバートリートメントや取り残しが起こりにくいと考える。</a:t>
            </a:r>
            <a:endParaRPr lang="en-US" altLang="ja-JP" sz="2000" dirty="0"/>
          </a:p>
          <a:p>
            <a:endParaRPr lang="en-US" altLang="ja-JP" sz="2000" dirty="0"/>
          </a:p>
          <a:p>
            <a:r>
              <a:rPr lang="en-US" altLang="ja-JP" sz="2000" b="1" dirty="0"/>
              <a:t>【</a:t>
            </a:r>
            <a:r>
              <a:rPr lang="ja-JP" altLang="en-US" sz="2000" b="1" dirty="0"/>
              <a:t>ストロークの選択肢</a:t>
            </a:r>
            <a:r>
              <a:rPr lang="en-US" altLang="ja-JP" sz="2000" b="1" dirty="0"/>
              <a:t>】</a:t>
            </a:r>
            <a:endParaRPr lang="en-US" altLang="ja-JP" sz="2000" dirty="0"/>
          </a:p>
          <a:p>
            <a:r>
              <a:rPr lang="ja-JP" altLang="en-US" sz="2000" dirty="0"/>
              <a:t>グレーシーキュレットは垂直ストロークはおこないやすいが、斜めや水平ストロークなど立体的な動きは</a:t>
            </a:r>
            <a:endParaRPr lang="en-US" altLang="ja-JP" sz="2000" dirty="0"/>
          </a:p>
          <a:p>
            <a:r>
              <a:rPr lang="ja-JP" altLang="en-US" sz="2000" dirty="0"/>
              <a:t>ユニバーサルキュレットの方が歯根面の豊隆に沿いやすくストロークしやすい。</a:t>
            </a:r>
            <a:endParaRPr lang="en-US" altLang="ja-JP" sz="2000" dirty="0"/>
          </a:p>
          <a:p>
            <a:endParaRPr lang="en-US" altLang="ja-JP" sz="2000" dirty="0"/>
          </a:p>
          <a:p>
            <a:r>
              <a:rPr lang="ja-JP" altLang="en-US" sz="2000" dirty="0"/>
              <a:t>衛生士学校では垂直ストロークしか学んでいなかったが、臨床では水平・垂直・斜行と多方向にキュレットを動かし様々な歯石にアプローチすることが重要と考える</a:t>
            </a:r>
            <a:endParaRPr lang="en-US" altLang="ja-JP" sz="2000" dirty="0"/>
          </a:p>
          <a:p>
            <a:endParaRPr lang="en-US" altLang="ja-JP" sz="2000" dirty="0"/>
          </a:p>
          <a:p>
            <a:r>
              <a:rPr lang="ja-JP" altLang="en-US" sz="2000" dirty="0"/>
              <a:t>マッコールミニ</a:t>
            </a:r>
            <a:r>
              <a:rPr lang="en-US" altLang="ja-JP" sz="2000" dirty="0"/>
              <a:t>/MN-mini</a:t>
            </a:r>
            <a:r>
              <a:rPr lang="ja-JP" altLang="en-US" sz="2000" dirty="0"/>
              <a:t>は刃先が小さいので分岐部や前歯・小臼歯・大臼歯の口蓋根・根面溝にも、丸みを帯びた根面やくぼみにとても適合しやすく、アプローチしやすいので重宝している。</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r>
              <a:rPr lang="ja-JP" altLang="en-US" sz="2000" dirty="0"/>
              <a:t>シャンクを歯軸方向に倒すとブレードはカーブを呈し</a:t>
            </a:r>
            <a:endParaRPr lang="en-US" altLang="ja-JP" sz="2000" dirty="0"/>
          </a:p>
          <a:p>
            <a:r>
              <a:rPr lang="ja-JP" altLang="en-US" sz="2000" dirty="0"/>
              <a:t>歯面のカーブに沿わせるとブレードが長く有効に使える。</a:t>
            </a:r>
            <a:endParaRPr lang="en-US" altLang="ja-JP" sz="2000" dirty="0"/>
          </a:p>
          <a:p>
            <a:r>
              <a:rPr lang="ja-JP" altLang="en-US" sz="2000" dirty="0"/>
              <a:t>隅角など歯の丸みに沿うので　</a:t>
            </a:r>
            <a:r>
              <a:rPr lang="en-US" altLang="ja-JP" sz="2000" dirty="0"/>
              <a:t>(</a:t>
            </a:r>
            <a:r>
              <a:rPr lang="ja-JP" altLang="en-US" sz="2000" dirty="0"/>
              <a:t>動画３</a:t>
            </a:r>
            <a:r>
              <a:rPr lang="en-US" altLang="ja-JP" sz="2000" dirty="0"/>
              <a:t>)</a:t>
            </a:r>
            <a:endParaRPr lang="en-US" altLang="ja-JP" sz="2000" dirty="0">
              <a:solidFill>
                <a:srgbClr val="FF0000"/>
              </a:solidFill>
            </a:endParaRPr>
          </a:p>
          <a:p>
            <a:r>
              <a:rPr lang="ja-JP" altLang="en-US" sz="2000" dirty="0"/>
              <a:t>刃先で歯肉をひっかけたり、シャンクで歯肉を開かず、反対側のエッジが歯肉内縁を傷つけにくいので、歯肉へのダメージが少なく侵襲の少ないデブライトメントができると感じる。</a:t>
            </a:r>
            <a:endParaRPr lang="en-US" altLang="ja-JP" sz="2000" dirty="0"/>
          </a:p>
          <a:p>
            <a:endParaRPr lang="en-US" altLang="ja-JP" sz="2000" dirty="0"/>
          </a:p>
        </p:txBody>
      </p:sp>
      <p:sp>
        <p:nvSpPr>
          <p:cNvPr id="81" name="テキスト ボックス 80">
            <a:extLst>
              <a:ext uri="{FF2B5EF4-FFF2-40B4-BE49-F238E27FC236}">
                <a16:creationId xmlns:a16="http://schemas.microsoft.com/office/drawing/2014/main" id="{E3EA7B78-5F36-0C0E-EA2F-06C800E150CB}"/>
              </a:ext>
            </a:extLst>
          </p:cNvPr>
          <p:cNvSpPr txBox="1"/>
          <p:nvPr/>
        </p:nvSpPr>
        <p:spPr>
          <a:xfrm>
            <a:off x="15832382" y="31505318"/>
            <a:ext cx="1773973" cy="400110"/>
          </a:xfrm>
          <a:prstGeom prst="rect">
            <a:avLst/>
          </a:prstGeom>
          <a:noFill/>
        </p:spPr>
        <p:txBody>
          <a:bodyPr wrap="square" rtlCol="0">
            <a:spAutoFit/>
          </a:bodyPr>
          <a:lstStyle/>
          <a:p>
            <a:r>
              <a:rPr kumimoji="1" lang="ja-JP" altLang="en-US" sz="2000" dirty="0"/>
              <a:t>表２</a:t>
            </a:r>
            <a:endParaRPr kumimoji="1" lang="en-US" altLang="ja-JP" sz="2000" dirty="0"/>
          </a:p>
        </p:txBody>
      </p:sp>
      <p:sp>
        <p:nvSpPr>
          <p:cNvPr id="80" name="テキスト ボックス 79">
            <a:extLst>
              <a:ext uri="{FF2B5EF4-FFF2-40B4-BE49-F238E27FC236}">
                <a16:creationId xmlns:a16="http://schemas.microsoft.com/office/drawing/2014/main" id="{068A84E8-2584-3504-C1CD-AB1881EDA4EE}"/>
              </a:ext>
            </a:extLst>
          </p:cNvPr>
          <p:cNvSpPr txBox="1"/>
          <p:nvPr/>
        </p:nvSpPr>
        <p:spPr>
          <a:xfrm>
            <a:off x="9198325" y="28489305"/>
            <a:ext cx="1773973" cy="400110"/>
          </a:xfrm>
          <a:prstGeom prst="rect">
            <a:avLst/>
          </a:prstGeom>
          <a:noFill/>
        </p:spPr>
        <p:txBody>
          <a:bodyPr wrap="square" rtlCol="0">
            <a:spAutoFit/>
          </a:bodyPr>
          <a:lstStyle/>
          <a:p>
            <a:r>
              <a:rPr kumimoji="1" lang="ja-JP" altLang="en-US" sz="2000" dirty="0"/>
              <a:t>表１</a:t>
            </a:r>
            <a:endParaRPr kumimoji="1" lang="en-US" altLang="ja-JP" sz="2000" dirty="0"/>
          </a:p>
        </p:txBody>
      </p:sp>
      <p:sp>
        <p:nvSpPr>
          <p:cNvPr id="1047" name="Rectangle 4">
            <a:extLst>
              <a:ext uri="{FF2B5EF4-FFF2-40B4-BE49-F238E27FC236}">
                <a16:creationId xmlns:a16="http://schemas.microsoft.com/office/drawing/2014/main" id="{4712AAFA-7D64-0288-9278-CBF5D234C2BE}"/>
              </a:ext>
            </a:extLst>
          </p:cNvPr>
          <p:cNvSpPr>
            <a:spLocks noChangeArrowheads="1"/>
          </p:cNvSpPr>
          <p:nvPr/>
        </p:nvSpPr>
        <p:spPr bwMode="auto">
          <a:xfrm>
            <a:off x="457200" y="334089"/>
            <a:ext cx="21833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222222"/>
                </a:solidFill>
                <a:effectLst/>
                <a:latin typeface="游明朝" panose="02020400000000000000" pitchFamily="18" charset="-128"/>
                <a:ea typeface="游明朝" panose="02020400000000000000" pitchFamily="18" charset="-128"/>
                <a:cs typeface="Arial" panose="020B0604020202020204" pitchFamily="34" charset="0"/>
              </a:rPr>
              <a:t> </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38" name="テキスト ボックス 37">
            <a:extLst>
              <a:ext uri="{FF2B5EF4-FFF2-40B4-BE49-F238E27FC236}">
                <a16:creationId xmlns:a16="http://schemas.microsoft.com/office/drawing/2014/main" id="{66599818-16F0-D350-38B0-A38B94B2C8D5}"/>
              </a:ext>
            </a:extLst>
          </p:cNvPr>
          <p:cNvSpPr txBox="1"/>
          <p:nvPr/>
        </p:nvSpPr>
        <p:spPr>
          <a:xfrm>
            <a:off x="26231084" y="44051706"/>
            <a:ext cx="1773973" cy="400110"/>
          </a:xfrm>
          <a:prstGeom prst="rect">
            <a:avLst/>
          </a:prstGeom>
          <a:noFill/>
        </p:spPr>
        <p:txBody>
          <a:bodyPr wrap="square" rtlCol="0">
            <a:spAutoFit/>
          </a:bodyPr>
          <a:lstStyle/>
          <a:p>
            <a:r>
              <a:rPr kumimoji="1" lang="ja-JP" altLang="en-US" sz="2000" dirty="0"/>
              <a:t>表３</a:t>
            </a:r>
            <a:endParaRPr kumimoji="1" lang="en-US" altLang="ja-JP" sz="2000" dirty="0"/>
          </a:p>
        </p:txBody>
      </p:sp>
      <p:sp>
        <p:nvSpPr>
          <p:cNvPr id="1044" name="テキスト ボックス 1043">
            <a:extLst>
              <a:ext uri="{FF2B5EF4-FFF2-40B4-BE49-F238E27FC236}">
                <a16:creationId xmlns:a16="http://schemas.microsoft.com/office/drawing/2014/main" id="{4D07C406-0E41-C751-BC23-D28FC612EF8E}"/>
              </a:ext>
            </a:extLst>
          </p:cNvPr>
          <p:cNvSpPr txBox="1"/>
          <p:nvPr/>
        </p:nvSpPr>
        <p:spPr>
          <a:xfrm>
            <a:off x="19676453" y="43649419"/>
            <a:ext cx="1773973" cy="400110"/>
          </a:xfrm>
          <a:prstGeom prst="rect">
            <a:avLst/>
          </a:prstGeom>
          <a:noFill/>
        </p:spPr>
        <p:txBody>
          <a:bodyPr wrap="square" rtlCol="0">
            <a:spAutoFit/>
          </a:bodyPr>
          <a:lstStyle/>
          <a:p>
            <a:r>
              <a:rPr kumimoji="1" lang="ja-JP" altLang="en-US" sz="2000" dirty="0"/>
              <a:t>図１</a:t>
            </a:r>
            <a:r>
              <a:rPr lang="ja-JP" altLang="en-US" sz="2000" dirty="0"/>
              <a:t>５</a:t>
            </a:r>
            <a:endParaRPr kumimoji="1" lang="en-US" altLang="ja-JP" sz="2000" dirty="0"/>
          </a:p>
        </p:txBody>
      </p:sp>
      <p:sp>
        <p:nvSpPr>
          <p:cNvPr id="1045" name="テキスト ボックス 1044">
            <a:extLst>
              <a:ext uri="{FF2B5EF4-FFF2-40B4-BE49-F238E27FC236}">
                <a16:creationId xmlns:a16="http://schemas.microsoft.com/office/drawing/2014/main" id="{B9BCF31E-B223-A52F-7042-0008608809BF}"/>
              </a:ext>
            </a:extLst>
          </p:cNvPr>
          <p:cNvSpPr txBox="1"/>
          <p:nvPr/>
        </p:nvSpPr>
        <p:spPr>
          <a:xfrm>
            <a:off x="10974946" y="19622049"/>
            <a:ext cx="1836697" cy="369332"/>
          </a:xfrm>
          <a:prstGeom prst="rect">
            <a:avLst/>
          </a:prstGeom>
          <a:noFill/>
        </p:spPr>
        <p:txBody>
          <a:bodyPr wrap="square" rtlCol="0">
            <a:spAutoFit/>
          </a:bodyPr>
          <a:lstStyle/>
          <a:p>
            <a:r>
              <a:rPr kumimoji="1" lang="ja-JP" altLang="en-US" sz="1800" dirty="0"/>
              <a:t>力が抜けている</a:t>
            </a:r>
          </a:p>
        </p:txBody>
      </p:sp>
      <p:sp>
        <p:nvSpPr>
          <p:cNvPr id="1046" name="テキスト ボックス 1045">
            <a:extLst>
              <a:ext uri="{FF2B5EF4-FFF2-40B4-BE49-F238E27FC236}">
                <a16:creationId xmlns:a16="http://schemas.microsoft.com/office/drawing/2014/main" id="{9CBA7DD3-DF9E-746D-688D-B2890B0E375A}"/>
              </a:ext>
            </a:extLst>
          </p:cNvPr>
          <p:cNvSpPr txBox="1"/>
          <p:nvPr/>
        </p:nvSpPr>
        <p:spPr>
          <a:xfrm>
            <a:off x="13965337" y="19670002"/>
            <a:ext cx="1836697" cy="369332"/>
          </a:xfrm>
          <a:prstGeom prst="rect">
            <a:avLst/>
          </a:prstGeom>
          <a:noFill/>
        </p:spPr>
        <p:txBody>
          <a:bodyPr wrap="square" rtlCol="0">
            <a:spAutoFit/>
          </a:bodyPr>
          <a:lstStyle/>
          <a:p>
            <a:r>
              <a:rPr kumimoji="1" lang="ja-JP" altLang="en-US" sz="1800" dirty="0"/>
              <a:t>力が入っている</a:t>
            </a:r>
          </a:p>
        </p:txBody>
      </p:sp>
      <p:sp>
        <p:nvSpPr>
          <p:cNvPr id="1048" name="テキスト ボックス 1047">
            <a:extLst>
              <a:ext uri="{FF2B5EF4-FFF2-40B4-BE49-F238E27FC236}">
                <a16:creationId xmlns:a16="http://schemas.microsoft.com/office/drawing/2014/main" id="{A395BF32-6B12-22CB-ECFE-5B893BA5A0F4}"/>
              </a:ext>
            </a:extLst>
          </p:cNvPr>
          <p:cNvSpPr txBox="1"/>
          <p:nvPr/>
        </p:nvSpPr>
        <p:spPr>
          <a:xfrm>
            <a:off x="26849497" y="7065976"/>
            <a:ext cx="1773973" cy="400110"/>
          </a:xfrm>
          <a:prstGeom prst="rect">
            <a:avLst/>
          </a:prstGeom>
          <a:noFill/>
        </p:spPr>
        <p:txBody>
          <a:bodyPr wrap="square" rtlCol="0">
            <a:spAutoFit/>
          </a:bodyPr>
          <a:lstStyle/>
          <a:p>
            <a:r>
              <a:rPr kumimoji="1" lang="ja-JP" altLang="en-US" sz="2000" dirty="0"/>
              <a:t>図５</a:t>
            </a:r>
          </a:p>
        </p:txBody>
      </p:sp>
      <p:sp>
        <p:nvSpPr>
          <p:cNvPr id="1050" name="正方形/長方形 1049">
            <a:extLst>
              <a:ext uri="{FF2B5EF4-FFF2-40B4-BE49-F238E27FC236}">
                <a16:creationId xmlns:a16="http://schemas.microsoft.com/office/drawing/2014/main" id="{E44DC973-4411-BC74-E0FD-E40EB6A637D9}"/>
              </a:ext>
            </a:extLst>
          </p:cNvPr>
          <p:cNvSpPr/>
          <p:nvPr/>
        </p:nvSpPr>
        <p:spPr>
          <a:xfrm>
            <a:off x="24515679" y="13352494"/>
            <a:ext cx="4194429" cy="24452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051" name="テキスト ボックス 1050">
            <a:extLst>
              <a:ext uri="{FF2B5EF4-FFF2-40B4-BE49-F238E27FC236}">
                <a16:creationId xmlns:a16="http://schemas.microsoft.com/office/drawing/2014/main" id="{4BF73E69-8D6B-5619-D3FA-58639AA25488}"/>
              </a:ext>
            </a:extLst>
          </p:cNvPr>
          <p:cNvSpPr txBox="1"/>
          <p:nvPr/>
        </p:nvSpPr>
        <p:spPr>
          <a:xfrm>
            <a:off x="25332067" y="38740654"/>
            <a:ext cx="3424965" cy="369332"/>
          </a:xfrm>
          <a:prstGeom prst="rect">
            <a:avLst/>
          </a:prstGeom>
          <a:noFill/>
        </p:spPr>
        <p:txBody>
          <a:bodyPr wrap="square" rtlCol="0">
            <a:spAutoFit/>
          </a:bodyPr>
          <a:lstStyle/>
          <a:p>
            <a:r>
              <a:rPr kumimoji="1" lang="ja-JP" altLang="en-US" sz="1800" dirty="0"/>
              <a:t>実習開始時　　　　　　　　実習後</a:t>
            </a:r>
          </a:p>
        </p:txBody>
      </p:sp>
      <p:sp>
        <p:nvSpPr>
          <p:cNvPr id="1052" name="テキスト ボックス 1051">
            <a:extLst>
              <a:ext uri="{FF2B5EF4-FFF2-40B4-BE49-F238E27FC236}">
                <a16:creationId xmlns:a16="http://schemas.microsoft.com/office/drawing/2014/main" id="{38FC8A8E-ACD2-64FA-E6C8-970A71E4EB51}"/>
              </a:ext>
            </a:extLst>
          </p:cNvPr>
          <p:cNvSpPr txBox="1"/>
          <p:nvPr/>
        </p:nvSpPr>
        <p:spPr>
          <a:xfrm>
            <a:off x="27071607" y="14617355"/>
            <a:ext cx="2734322" cy="892552"/>
          </a:xfrm>
          <a:prstGeom prst="rect">
            <a:avLst/>
          </a:prstGeom>
          <a:noFill/>
        </p:spPr>
        <p:txBody>
          <a:bodyPr wrap="square" rtlCol="0">
            <a:spAutoFit/>
          </a:bodyPr>
          <a:lstStyle/>
          <a:p>
            <a:r>
              <a:rPr lang="ja-JP" altLang="en-US" sz="1800" dirty="0"/>
              <a:t>　　　動画１</a:t>
            </a:r>
            <a:endParaRPr lang="en-US" altLang="ja-JP" sz="1800" dirty="0"/>
          </a:p>
          <a:p>
            <a:endParaRPr lang="en-US" altLang="ja-JP" sz="1600" dirty="0"/>
          </a:p>
          <a:p>
            <a:r>
              <a:rPr lang="ja-JP" altLang="en-US" sz="1800" dirty="0"/>
              <a:t>　</a:t>
            </a:r>
            <a:endParaRPr lang="en-US" altLang="ja-JP" sz="1800" dirty="0"/>
          </a:p>
        </p:txBody>
      </p:sp>
      <p:sp>
        <p:nvSpPr>
          <p:cNvPr id="93" name="正方形/長方形 92">
            <a:extLst>
              <a:ext uri="{FF2B5EF4-FFF2-40B4-BE49-F238E27FC236}">
                <a16:creationId xmlns:a16="http://schemas.microsoft.com/office/drawing/2014/main" id="{89515D0C-79D3-07EE-1478-D087943AC68A}"/>
              </a:ext>
            </a:extLst>
          </p:cNvPr>
          <p:cNvSpPr/>
          <p:nvPr/>
        </p:nvSpPr>
        <p:spPr>
          <a:xfrm>
            <a:off x="25385514" y="16633025"/>
            <a:ext cx="3527180" cy="3704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59" name="Picture 2" descr="歯科用スケーラーの先端">
            <a:extLst>
              <a:ext uri="{FF2B5EF4-FFF2-40B4-BE49-F238E27FC236}">
                <a16:creationId xmlns:a16="http://schemas.microsoft.com/office/drawing/2014/main" id="{B28B6769-9120-8E4F-86DC-4E75ADBF4E4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224" t="14342" r="11690" b="26002"/>
          <a:stretch>
            <a:fillRect/>
          </a:stretch>
        </p:blipFill>
        <p:spPr bwMode="auto">
          <a:xfrm>
            <a:off x="26136634" y="16745154"/>
            <a:ext cx="2453572" cy="1146855"/>
          </a:xfrm>
          <a:prstGeom prst="rect">
            <a:avLst/>
          </a:prstGeom>
          <a:noFill/>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id="{7B811597-FD81-1CBD-4F8E-DDDE4E65E174}"/>
              </a:ext>
            </a:extLst>
          </p:cNvPr>
          <p:cNvPicPr>
            <a:picLocks noChangeAspect="1"/>
          </p:cNvPicPr>
          <p:nvPr/>
        </p:nvPicPr>
        <p:blipFill>
          <a:blip r:embed="rId20"/>
          <a:srcRect l="4238" t="15036" r="75599" b="59833"/>
          <a:stretch>
            <a:fillRect/>
          </a:stretch>
        </p:blipFill>
        <p:spPr>
          <a:xfrm>
            <a:off x="26129781" y="18356104"/>
            <a:ext cx="2612212" cy="1831461"/>
          </a:xfrm>
          <a:prstGeom prst="rect">
            <a:avLst/>
          </a:prstGeom>
        </p:spPr>
      </p:pic>
      <p:sp>
        <p:nvSpPr>
          <p:cNvPr id="6" name="テキスト ボックス 5">
            <a:extLst>
              <a:ext uri="{FF2B5EF4-FFF2-40B4-BE49-F238E27FC236}">
                <a16:creationId xmlns:a16="http://schemas.microsoft.com/office/drawing/2014/main" id="{885187BC-5185-6898-7A13-AF194EA9F356}"/>
              </a:ext>
            </a:extLst>
          </p:cNvPr>
          <p:cNvSpPr txBox="1"/>
          <p:nvPr/>
        </p:nvSpPr>
        <p:spPr>
          <a:xfrm>
            <a:off x="25536681" y="17978558"/>
            <a:ext cx="3393165" cy="369332"/>
          </a:xfrm>
          <a:prstGeom prst="rect">
            <a:avLst/>
          </a:prstGeom>
          <a:noFill/>
        </p:spPr>
        <p:txBody>
          <a:bodyPr wrap="square" rtlCol="0">
            <a:spAutoFit/>
          </a:bodyPr>
          <a:lstStyle/>
          <a:p>
            <a:r>
              <a:rPr kumimoji="1" lang="ja-JP" altLang="en-US" sz="1800" dirty="0"/>
              <a:t>形状が</a:t>
            </a:r>
            <a:r>
              <a:rPr lang="ja-JP" altLang="en-US" sz="1800" dirty="0"/>
              <a:t>良い</a:t>
            </a:r>
            <a:r>
              <a:rPr kumimoji="1" lang="ja-JP" altLang="en-US" sz="1800" dirty="0"/>
              <a:t>と振り幅は一定</a:t>
            </a:r>
          </a:p>
        </p:txBody>
      </p:sp>
      <p:sp>
        <p:nvSpPr>
          <p:cNvPr id="1053" name="正方形/長方形 1052">
            <a:extLst>
              <a:ext uri="{FF2B5EF4-FFF2-40B4-BE49-F238E27FC236}">
                <a16:creationId xmlns:a16="http://schemas.microsoft.com/office/drawing/2014/main" id="{E13859A4-A6A0-8575-0342-301BDF7A74ED}"/>
              </a:ext>
            </a:extLst>
          </p:cNvPr>
          <p:cNvSpPr/>
          <p:nvPr/>
        </p:nvSpPr>
        <p:spPr>
          <a:xfrm>
            <a:off x="25401710" y="20442978"/>
            <a:ext cx="3527180" cy="36665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51" name="Picture 13" descr="歯科スケーラーの精巧な先端">
            <a:extLst>
              <a:ext uri="{FF2B5EF4-FFF2-40B4-BE49-F238E27FC236}">
                <a16:creationId xmlns:a16="http://schemas.microsoft.com/office/drawing/2014/main" id="{0947EDDC-3FE7-E749-DBA3-0FDF2A8E855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0183" b="13848"/>
          <a:stretch>
            <a:fillRect/>
          </a:stretch>
        </p:blipFill>
        <p:spPr bwMode="auto">
          <a:xfrm>
            <a:off x="26208795" y="20578309"/>
            <a:ext cx="1917243" cy="1264786"/>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3BD083F3-7421-F4D6-98B4-AED81CC49DBF}"/>
              </a:ext>
            </a:extLst>
          </p:cNvPr>
          <p:cNvPicPr>
            <a:picLocks noChangeAspect="1"/>
          </p:cNvPicPr>
          <p:nvPr/>
        </p:nvPicPr>
        <p:blipFill>
          <a:blip r:embed="rId22"/>
          <a:srcRect t="42850" r="-2001"/>
          <a:stretch>
            <a:fillRect/>
          </a:stretch>
        </p:blipFill>
        <p:spPr>
          <a:xfrm>
            <a:off x="26238576" y="22154706"/>
            <a:ext cx="2620398" cy="1771385"/>
          </a:xfrm>
          <a:prstGeom prst="rect">
            <a:avLst/>
          </a:prstGeom>
        </p:spPr>
      </p:pic>
      <p:sp>
        <p:nvSpPr>
          <p:cNvPr id="1055" name="テキスト ボックス 1054">
            <a:extLst>
              <a:ext uri="{FF2B5EF4-FFF2-40B4-BE49-F238E27FC236}">
                <a16:creationId xmlns:a16="http://schemas.microsoft.com/office/drawing/2014/main" id="{7ABB434F-2DAB-43BF-BF0F-F8587238FF15}"/>
              </a:ext>
            </a:extLst>
          </p:cNvPr>
          <p:cNvSpPr txBox="1"/>
          <p:nvPr/>
        </p:nvSpPr>
        <p:spPr>
          <a:xfrm>
            <a:off x="25424962" y="19731324"/>
            <a:ext cx="27167304" cy="400110"/>
          </a:xfrm>
          <a:prstGeom prst="rect">
            <a:avLst/>
          </a:prstGeom>
          <a:noFill/>
        </p:spPr>
        <p:txBody>
          <a:bodyPr wrap="square">
            <a:spAutoFit/>
          </a:bodyPr>
          <a:lstStyle/>
          <a:p>
            <a:r>
              <a:rPr kumimoji="1" lang="ja-JP" altLang="en-US" sz="2000" dirty="0"/>
              <a:t>図１０</a:t>
            </a:r>
            <a:endParaRPr kumimoji="1" lang="en-US" altLang="ja-JP" sz="2000" dirty="0"/>
          </a:p>
        </p:txBody>
      </p:sp>
      <p:sp>
        <p:nvSpPr>
          <p:cNvPr id="37" name="テキスト ボックス 36">
            <a:extLst>
              <a:ext uri="{FF2B5EF4-FFF2-40B4-BE49-F238E27FC236}">
                <a16:creationId xmlns:a16="http://schemas.microsoft.com/office/drawing/2014/main" id="{435300CD-70EB-86DF-DDF5-6FDA7B8EB389}"/>
              </a:ext>
            </a:extLst>
          </p:cNvPr>
          <p:cNvSpPr txBox="1"/>
          <p:nvPr/>
        </p:nvSpPr>
        <p:spPr>
          <a:xfrm>
            <a:off x="25529467" y="21765411"/>
            <a:ext cx="27165300" cy="369332"/>
          </a:xfrm>
          <a:prstGeom prst="rect">
            <a:avLst/>
          </a:prstGeom>
          <a:noFill/>
        </p:spPr>
        <p:txBody>
          <a:bodyPr wrap="square">
            <a:spAutoFit/>
          </a:bodyPr>
          <a:lstStyle/>
          <a:p>
            <a:r>
              <a:rPr kumimoji="1" lang="ja-JP" altLang="en-US" sz="1800" dirty="0"/>
              <a:t>形状が</a:t>
            </a:r>
            <a:r>
              <a:rPr lang="ja-JP" altLang="en-US" sz="1800" dirty="0"/>
              <a:t>悪い</a:t>
            </a:r>
            <a:r>
              <a:rPr kumimoji="1" lang="ja-JP" altLang="en-US" sz="1800" dirty="0"/>
              <a:t>と振り幅は</a:t>
            </a:r>
            <a:r>
              <a:rPr lang="ja-JP" altLang="en-US" sz="1800" dirty="0"/>
              <a:t>不安定</a:t>
            </a:r>
            <a:endParaRPr kumimoji="1" lang="ja-JP" altLang="en-US" sz="1800" dirty="0"/>
          </a:p>
        </p:txBody>
      </p:sp>
      <p:sp>
        <p:nvSpPr>
          <p:cNvPr id="39" name="テキスト ボックス 38">
            <a:extLst>
              <a:ext uri="{FF2B5EF4-FFF2-40B4-BE49-F238E27FC236}">
                <a16:creationId xmlns:a16="http://schemas.microsoft.com/office/drawing/2014/main" id="{6691DF49-A388-431F-BAEB-D5BDC4FBE5D2}"/>
              </a:ext>
            </a:extLst>
          </p:cNvPr>
          <p:cNvSpPr txBox="1"/>
          <p:nvPr/>
        </p:nvSpPr>
        <p:spPr>
          <a:xfrm>
            <a:off x="26214922" y="24108483"/>
            <a:ext cx="3160689" cy="338554"/>
          </a:xfrm>
          <a:prstGeom prst="rect">
            <a:avLst/>
          </a:prstGeom>
          <a:noFill/>
        </p:spPr>
        <p:txBody>
          <a:bodyPr wrap="square" rtlCol="0">
            <a:spAutoFit/>
          </a:bodyPr>
          <a:lstStyle/>
          <a:p>
            <a:r>
              <a:rPr lang="ja-JP" altLang="en-US" sz="1600" dirty="0"/>
              <a:t>錦部製作所公式ブログより抜粋</a:t>
            </a:r>
            <a:endParaRPr kumimoji="1" lang="ja-JP" altLang="en-US" sz="1600" dirty="0"/>
          </a:p>
        </p:txBody>
      </p:sp>
      <p:sp>
        <p:nvSpPr>
          <p:cNvPr id="66" name="テキスト ボックス 65">
            <a:extLst>
              <a:ext uri="{FF2B5EF4-FFF2-40B4-BE49-F238E27FC236}">
                <a16:creationId xmlns:a16="http://schemas.microsoft.com/office/drawing/2014/main" id="{523F9CF0-875F-191F-8198-CDE943F44F3C}"/>
              </a:ext>
            </a:extLst>
          </p:cNvPr>
          <p:cNvSpPr txBox="1"/>
          <p:nvPr/>
        </p:nvSpPr>
        <p:spPr>
          <a:xfrm>
            <a:off x="25488626" y="23395685"/>
            <a:ext cx="1773973" cy="400110"/>
          </a:xfrm>
          <a:prstGeom prst="rect">
            <a:avLst/>
          </a:prstGeom>
          <a:noFill/>
        </p:spPr>
        <p:txBody>
          <a:bodyPr wrap="square" rtlCol="0">
            <a:spAutoFit/>
          </a:bodyPr>
          <a:lstStyle/>
          <a:p>
            <a:r>
              <a:rPr kumimoji="1" lang="ja-JP" altLang="en-US" sz="2000" dirty="0"/>
              <a:t>図１１</a:t>
            </a:r>
            <a:endParaRPr kumimoji="1" lang="en-US" altLang="ja-JP" sz="2000" dirty="0"/>
          </a:p>
        </p:txBody>
      </p:sp>
      <p:pic>
        <p:nvPicPr>
          <p:cNvPr id="67" name="図 66">
            <a:extLst>
              <a:ext uri="{FF2B5EF4-FFF2-40B4-BE49-F238E27FC236}">
                <a16:creationId xmlns:a16="http://schemas.microsoft.com/office/drawing/2014/main" id="{946C5C36-D782-DC76-F129-72AB5DD69D18}"/>
              </a:ext>
            </a:extLst>
          </p:cNvPr>
          <p:cNvPicPr>
            <a:picLocks noChangeAspect="1"/>
          </p:cNvPicPr>
          <p:nvPr/>
        </p:nvPicPr>
        <p:blipFill>
          <a:blip r:embed="rId23"/>
          <a:srcRect t="29091" r="6054" b="26648"/>
          <a:stretch>
            <a:fillRect/>
          </a:stretch>
        </p:blipFill>
        <p:spPr>
          <a:xfrm>
            <a:off x="19410806" y="35050100"/>
            <a:ext cx="1328251" cy="332011"/>
          </a:xfrm>
          <a:prstGeom prst="rect">
            <a:avLst/>
          </a:prstGeom>
        </p:spPr>
      </p:pic>
      <p:pic>
        <p:nvPicPr>
          <p:cNvPr id="89" name="図 88">
            <a:extLst>
              <a:ext uri="{FF2B5EF4-FFF2-40B4-BE49-F238E27FC236}">
                <a16:creationId xmlns:a16="http://schemas.microsoft.com/office/drawing/2014/main" id="{33E94329-8E76-EA9C-1C52-4B461A9DEA88}"/>
              </a:ext>
            </a:extLst>
          </p:cNvPr>
          <p:cNvPicPr>
            <a:picLocks noChangeAspect="1"/>
          </p:cNvPicPr>
          <p:nvPr/>
        </p:nvPicPr>
        <p:blipFill>
          <a:blip r:embed="rId24"/>
          <a:srcRect l="22832" t="42687" r="43460" b="41840"/>
          <a:stretch>
            <a:fillRect/>
          </a:stretch>
        </p:blipFill>
        <p:spPr>
          <a:xfrm>
            <a:off x="17150069" y="33442261"/>
            <a:ext cx="1727265" cy="1746311"/>
          </a:xfrm>
          <a:prstGeom prst="rect">
            <a:avLst/>
          </a:prstGeom>
        </p:spPr>
      </p:pic>
      <p:pic>
        <p:nvPicPr>
          <p:cNvPr id="87" name="図 86">
            <a:extLst>
              <a:ext uri="{FF2B5EF4-FFF2-40B4-BE49-F238E27FC236}">
                <a16:creationId xmlns:a16="http://schemas.microsoft.com/office/drawing/2014/main" id="{6AB0DCFA-553F-9E89-A43D-8C0F2521B39B}"/>
              </a:ext>
            </a:extLst>
          </p:cNvPr>
          <p:cNvPicPr>
            <a:picLocks noChangeAspect="1"/>
          </p:cNvPicPr>
          <p:nvPr/>
        </p:nvPicPr>
        <p:blipFill>
          <a:blip r:embed="rId25"/>
          <a:srcRect l="32528" t="34100" r="27628" b="47480"/>
          <a:stretch>
            <a:fillRect/>
          </a:stretch>
        </p:blipFill>
        <p:spPr>
          <a:xfrm>
            <a:off x="15592913" y="33454641"/>
            <a:ext cx="1710488" cy="1710608"/>
          </a:xfrm>
          <a:prstGeom prst="rect">
            <a:avLst/>
          </a:prstGeom>
        </p:spPr>
      </p:pic>
      <p:sp>
        <p:nvSpPr>
          <p:cNvPr id="1033" name="テキスト ボックス 1032">
            <a:extLst>
              <a:ext uri="{FF2B5EF4-FFF2-40B4-BE49-F238E27FC236}">
                <a16:creationId xmlns:a16="http://schemas.microsoft.com/office/drawing/2014/main" id="{78CE1422-5EBD-F337-0F96-59512340D0F2}"/>
              </a:ext>
            </a:extLst>
          </p:cNvPr>
          <p:cNvSpPr txBox="1"/>
          <p:nvPr/>
        </p:nvSpPr>
        <p:spPr>
          <a:xfrm>
            <a:off x="15609024" y="35133725"/>
            <a:ext cx="4082076" cy="369332"/>
          </a:xfrm>
          <a:prstGeom prst="rect">
            <a:avLst/>
          </a:prstGeom>
          <a:noFill/>
        </p:spPr>
        <p:txBody>
          <a:bodyPr wrap="square" rtlCol="0">
            <a:spAutoFit/>
          </a:bodyPr>
          <a:lstStyle/>
          <a:p>
            <a:r>
              <a:rPr kumimoji="1" lang="ja-JP" altLang="en-US" sz="1800" dirty="0"/>
              <a:t>ユニバーサル　　　　　グレーシー　　　　　</a:t>
            </a:r>
          </a:p>
        </p:txBody>
      </p:sp>
      <mc:AlternateContent xmlns:mc="http://schemas.openxmlformats.org/markup-compatibility/2006" xmlns:p14="http://schemas.microsoft.com/office/powerpoint/2010/main">
        <mc:Choice Requires="p14">
          <p:contentPart p14:bwMode="auto" r:id="rId26">
            <p14:nvContentPartPr>
              <p14:cNvPr id="1030" name="インク 1029">
                <a:extLst>
                  <a:ext uri="{FF2B5EF4-FFF2-40B4-BE49-F238E27FC236}">
                    <a16:creationId xmlns:a16="http://schemas.microsoft.com/office/drawing/2014/main" id="{B292CEAA-6B8C-E81A-2198-F0566F942BD5}"/>
                  </a:ext>
                </a:extLst>
              </p14:cNvPr>
              <p14:cNvContentPartPr/>
              <p14:nvPr/>
            </p14:nvContentPartPr>
            <p14:xfrm>
              <a:off x="18056418" y="34220476"/>
              <a:ext cx="168480" cy="879120"/>
            </p14:xfrm>
          </p:contentPart>
        </mc:Choice>
        <mc:Fallback xmlns="">
          <p:pic>
            <p:nvPicPr>
              <p:cNvPr id="1030" name="インク 1029">
                <a:extLst>
                  <a:ext uri="{FF2B5EF4-FFF2-40B4-BE49-F238E27FC236}">
                    <a16:creationId xmlns:a16="http://schemas.microsoft.com/office/drawing/2014/main" id="{B292CEAA-6B8C-E81A-2198-F0566F942BD5}"/>
                  </a:ext>
                </a:extLst>
              </p:cNvPr>
              <p:cNvPicPr/>
              <p:nvPr/>
            </p:nvPicPr>
            <p:blipFill>
              <a:blip r:embed="rId27"/>
              <a:stretch>
                <a:fillRect/>
              </a:stretch>
            </p:blipFill>
            <p:spPr>
              <a:xfrm>
                <a:off x="18047418" y="34211476"/>
                <a:ext cx="186120" cy="896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4" name="インク 93">
                <a:extLst>
                  <a:ext uri="{FF2B5EF4-FFF2-40B4-BE49-F238E27FC236}">
                    <a16:creationId xmlns:a16="http://schemas.microsoft.com/office/drawing/2014/main" id="{A41F0A07-D162-0FFB-CA60-FC010B636E9C}"/>
                  </a:ext>
                </a:extLst>
              </p14:cNvPr>
              <p14:cNvContentPartPr/>
              <p14:nvPr/>
            </p14:nvContentPartPr>
            <p14:xfrm>
              <a:off x="16355046" y="34269952"/>
              <a:ext cx="233095" cy="510714"/>
            </p14:xfrm>
          </p:contentPart>
        </mc:Choice>
        <mc:Fallback xmlns="">
          <p:pic>
            <p:nvPicPr>
              <p:cNvPr id="94" name="インク 93">
                <a:extLst>
                  <a:ext uri="{FF2B5EF4-FFF2-40B4-BE49-F238E27FC236}">
                    <a16:creationId xmlns:a16="http://schemas.microsoft.com/office/drawing/2014/main" id="{A41F0A07-D162-0FFB-CA60-FC010B636E9C}"/>
                  </a:ext>
                </a:extLst>
              </p:cNvPr>
              <p:cNvPicPr/>
              <p:nvPr/>
            </p:nvPicPr>
            <p:blipFill>
              <a:blip r:embed="rId29"/>
              <a:stretch>
                <a:fillRect/>
              </a:stretch>
            </p:blipFill>
            <p:spPr>
              <a:xfrm>
                <a:off x="16346053" y="34260948"/>
                <a:ext cx="250721" cy="528362"/>
              </a:xfrm>
              <a:prstGeom prst="rect">
                <a:avLst/>
              </a:prstGeom>
            </p:spPr>
          </p:pic>
        </mc:Fallback>
      </mc:AlternateContent>
      <p:pic>
        <p:nvPicPr>
          <p:cNvPr id="85" name="図 84">
            <a:extLst>
              <a:ext uri="{FF2B5EF4-FFF2-40B4-BE49-F238E27FC236}">
                <a16:creationId xmlns:a16="http://schemas.microsoft.com/office/drawing/2014/main" id="{44B25855-1B35-42E9-2055-30BD5D9AF2C6}"/>
              </a:ext>
            </a:extLst>
          </p:cNvPr>
          <p:cNvPicPr>
            <a:picLocks noChangeAspect="1"/>
          </p:cNvPicPr>
          <p:nvPr/>
        </p:nvPicPr>
        <p:blipFill>
          <a:blip r:embed="rId23"/>
          <a:srcRect t="29091" r="6054" b="26648"/>
          <a:stretch>
            <a:fillRect/>
          </a:stretch>
        </p:blipFill>
        <p:spPr>
          <a:xfrm>
            <a:off x="27260264" y="15084526"/>
            <a:ext cx="1328251" cy="332011"/>
          </a:xfrm>
          <a:prstGeom prst="rect">
            <a:avLst/>
          </a:prstGeom>
        </p:spPr>
      </p:pic>
      <p:pic>
        <p:nvPicPr>
          <p:cNvPr id="1049" name="図 1048">
            <a:extLst>
              <a:ext uri="{FF2B5EF4-FFF2-40B4-BE49-F238E27FC236}">
                <a16:creationId xmlns:a16="http://schemas.microsoft.com/office/drawing/2014/main" id="{50DC7D1D-010E-D193-12BB-0D2B3DFC5D22}"/>
              </a:ext>
            </a:extLst>
          </p:cNvPr>
          <p:cNvPicPr>
            <a:picLocks noChangeAspect="1"/>
          </p:cNvPicPr>
          <p:nvPr/>
        </p:nvPicPr>
        <p:blipFill>
          <a:blip r:embed="rId30"/>
          <a:srcRect l="16660" t="33049" r="-11565" b="23981"/>
          <a:stretch>
            <a:fillRect/>
          </a:stretch>
        </p:blipFill>
        <p:spPr>
          <a:xfrm>
            <a:off x="24711769" y="14234497"/>
            <a:ext cx="1424865" cy="1395509"/>
          </a:xfrm>
          <a:prstGeom prst="rect">
            <a:avLst/>
          </a:prstGeom>
        </p:spPr>
      </p:pic>
      <p:pic>
        <p:nvPicPr>
          <p:cNvPr id="1057" name="図 1056">
            <a:extLst>
              <a:ext uri="{FF2B5EF4-FFF2-40B4-BE49-F238E27FC236}">
                <a16:creationId xmlns:a16="http://schemas.microsoft.com/office/drawing/2014/main" id="{1AF8B6A1-1D02-40A6-9F67-034BEE7C2EFA}"/>
              </a:ext>
            </a:extLst>
          </p:cNvPr>
          <p:cNvPicPr>
            <a:picLocks noChangeAspect="1"/>
          </p:cNvPicPr>
          <p:nvPr/>
        </p:nvPicPr>
        <p:blipFill>
          <a:blip r:embed="rId31"/>
          <a:srcRect l="13828" t="36277" r="13572" b="24526"/>
          <a:stretch>
            <a:fillRect/>
          </a:stretch>
        </p:blipFill>
        <p:spPr>
          <a:xfrm>
            <a:off x="26066112" y="14245901"/>
            <a:ext cx="1175388" cy="1372702"/>
          </a:xfrm>
          <a:prstGeom prst="rect">
            <a:avLst/>
          </a:prstGeom>
        </p:spPr>
      </p:pic>
      <p:sp>
        <p:nvSpPr>
          <p:cNvPr id="1058" name="テキスト ボックス 1057">
            <a:extLst>
              <a:ext uri="{FF2B5EF4-FFF2-40B4-BE49-F238E27FC236}">
                <a16:creationId xmlns:a16="http://schemas.microsoft.com/office/drawing/2014/main" id="{B68120BA-6868-2433-AD81-770969269CB8}"/>
              </a:ext>
            </a:extLst>
          </p:cNvPr>
          <p:cNvSpPr txBox="1"/>
          <p:nvPr/>
        </p:nvSpPr>
        <p:spPr>
          <a:xfrm>
            <a:off x="25092032" y="13596938"/>
            <a:ext cx="3692586" cy="861774"/>
          </a:xfrm>
          <a:prstGeom prst="rect">
            <a:avLst/>
          </a:prstGeom>
          <a:noFill/>
        </p:spPr>
        <p:txBody>
          <a:bodyPr wrap="square" rtlCol="0">
            <a:spAutoFit/>
          </a:bodyPr>
          <a:lstStyle/>
          <a:p>
            <a:r>
              <a:rPr lang="ja-JP" altLang="en-US" sz="1600" dirty="0"/>
              <a:t>チップの当て方</a:t>
            </a:r>
            <a:endParaRPr lang="en-US" altLang="ja-JP" sz="1600" dirty="0"/>
          </a:p>
          <a:p>
            <a:r>
              <a:rPr lang="ja-JP" altLang="en-US" sz="1600" dirty="0"/>
              <a:t>不良　　　　　　　　良</a:t>
            </a:r>
            <a:endParaRPr lang="en-US" altLang="ja-JP" sz="1600" dirty="0"/>
          </a:p>
          <a:p>
            <a:r>
              <a:rPr kumimoji="1" lang="ja-JP" altLang="en-US" sz="1800" dirty="0"/>
              <a:t>　　</a:t>
            </a:r>
          </a:p>
        </p:txBody>
      </p:sp>
      <p:sp>
        <p:nvSpPr>
          <p:cNvPr id="1060" name="正方形/長方形 1059">
            <a:extLst>
              <a:ext uri="{FF2B5EF4-FFF2-40B4-BE49-F238E27FC236}">
                <a16:creationId xmlns:a16="http://schemas.microsoft.com/office/drawing/2014/main" id="{8F2F121D-AE6A-5B89-82F2-22B07058C324}"/>
              </a:ext>
            </a:extLst>
          </p:cNvPr>
          <p:cNvSpPr/>
          <p:nvPr/>
        </p:nvSpPr>
        <p:spPr>
          <a:xfrm>
            <a:off x="22366329" y="31372723"/>
            <a:ext cx="6037690" cy="21076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1061" name="図 1060">
            <a:extLst>
              <a:ext uri="{FF2B5EF4-FFF2-40B4-BE49-F238E27FC236}">
                <a16:creationId xmlns:a16="http://schemas.microsoft.com/office/drawing/2014/main" id="{2B6012FA-C6E4-1582-C97D-1DFC60C2A7E8}"/>
              </a:ext>
            </a:extLst>
          </p:cNvPr>
          <p:cNvPicPr>
            <a:picLocks noChangeAspect="1"/>
          </p:cNvPicPr>
          <p:nvPr/>
        </p:nvPicPr>
        <p:blipFill>
          <a:blip r:embed="rId32"/>
          <a:stretch>
            <a:fillRect/>
          </a:stretch>
        </p:blipFill>
        <p:spPr>
          <a:xfrm>
            <a:off x="26823775" y="33022176"/>
            <a:ext cx="1322947" cy="335309"/>
          </a:xfrm>
          <a:prstGeom prst="rect">
            <a:avLst/>
          </a:prstGeom>
        </p:spPr>
      </p:pic>
      <p:sp>
        <p:nvSpPr>
          <p:cNvPr id="1063" name="テキスト ボックス 1062">
            <a:extLst>
              <a:ext uri="{FF2B5EF4-FFF2-40B4-BE49-F238E27FC236}">
                <a16:creationId xmlns:a16="http://schemas.microsoft.com/office/drawing/2014/main" id="{3705110F-00E0-7AD5-974F-B8A9A031EC21}"/>
              </a:ext>
            </a:extLst>
          </p:cNvPr>
          <p:cNvSpPr txBox="1"/>
          <p:nvPr/>
        </p:nvSpPr>
        <p:spPr>
          <a:xfrm>
            <a:off x="22428795" y="33042730"/>
            <a:ext cx="4647338" cy="369332"/>
          </a:xfrm>
          <a:prstGeom prst="rect">
            <a:avLst/>
          </a:prstGeom>
          <a:noFill/>
        </p:spPr>
        <p:txBody>
          <a:bodyPr wrap="square" rtlCol="0">
            <a:spAutoFit/>
          </a:bodyPr>
          <a:lstStyle/>
          <a:p>
            <a:r>
              <a:rPr kumimoji="1" lang="ja-JP" altLang="en-US" sz="1800" dirty="0"/>
              <a:t>ユニバーサルとグレーシーの隅角の沿い方　　　　　</a:t>
            </a:r>
          </a:p>
        </p:txBody>
      </p:sp>
      <p:pic>
        <p:nvPicPr>
          <p:cNvPr id="54" name="図 53">
            <a:extLst>
              <a:ext uri="{FF2B5EF4-FFF2-40B4-BE49-F238E27FC236}">
                <a16:creationId xmlns:a16="http://schemas.microsoft.com/office/drawing/2014/main" id="{7A9BD56C-088A-8383-4FFF-8C5B76F6DB0C}"/>
              </a:ext>
            </a:extLst>
          </p:cNvPr>
          <p:cNvPicPr>
            <a:picLocks noChangeAspect="1"/>
          </p:cNvPicPr>
          <p:nvPr/>
        </p:nvPicPr>
        <p:blipFill>
          <a:blip r:embed="rId33"/>
          <a:stretch>
            <a:fillRect/>
          </a:stretch>
        </p:blipFill>
        <p:spPr>
          <a:xfrm>
            <a:off x="24573210" y="10182557"/>
            <a:ext cx="4450781" cy="2813333"/>
          </a:xfrm>
          <a:prstGeom prst="rect">
            <a:avLst/>
          </a:prstGeom>
        </p:spPr>
      </p:pic>
      <p:sp>
        <p:nvSpPr>
          <p:cNvPr id="56" name="テキスト ボックス 55">
            <a:extLst>
              <a:ext uri="{FF2B5EF4-FFF2-40B4-BE49-F238E27FC236}">
                <a16:creationId xmlns:a16="http://schemas.microsoft.com/office/drawing/2014/main" id="{28A2E71E-8DEE-D4A9-E2E4-63444BD5D52A}"/>
              </a:ext>
            </a:extLst>
          </p:cNvPr>
          <p:cNvSpPr txBox="1"/>
          <p:nvPr/>
        </p:nvSpPr>
        <p:spPr>
          <a:xfrm>
            <a:off x="24028737" y="10192276"/>
            <a:ext cx="914400" cy="400110"/>
          </a:xfrm>
          <a:prstGeom prst="rect">
            <a:avLst/>
          </a:prstGeom>
          <a:noFill/>
        </p:spPr>
        <p:txBody>
          <a:bodyPr wrap="square" rtlCol="0">
            <a:spAutoFit/>
          </a:bodyPr>
          <a:lstStyle/>
          <a:p>
            <a:r>
              <a:rPr lang="ja-JP" altLang="en-US" sz="2000" dirty="0"/>
              <a:t>図７</a:t>
            </a:r>
            <a:endParaRPr lang="en-US" altLang="ja-JP" sz="2000" dirty="0"/>
          </a:p>
        </p:txBody>
      </p:sp>
      <p:sp>
        <p:nvSpPr>
          <p:cNvPr id="1054" name="Rectangle 2">
            <a:extLst>
              <a:ext uri="{FF2B5EF4-FFF2-40B4-BE49-F238E27FC236}">
                <a16:creationId xmlns:a16="http://schemas.microsoft.com/office/drawing/2014/main" id="{444C3E09-D0E6-A5ED-A723-CFD2E864EF30}"/>
              </a:ext>
            </a:extLst>
          </p:cNvPr>
          <p:cNvSpPr>
            <a:spLocks noChangeArrowheads="1"/>
          </p:cNvSpPr>
          <p:nvPr/>
        </p:nvSpPr>
        <p:spPr bwMode="auto">
          <a:xfrm>
            <a:off x="1121447" y="-1349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059" name="テキスト ボックス 1058">
            <a:extLst>
              <a:ext uri="{FF2B5EF4-FFF2-40B4-BE49-F238E27FC236}">
                <a16:creationId xmlns:a16="http://schemas.microsoft.com/office/drawing/2014/main" id="{60CE631C-1519-DA2E-BEE5-67C80756B59A}"/>
              </a:ext>
            </a:extLst>
          </p:cNvPr>
          <p:cNvSpPr txBox="1"/>
          <p:nvPr/>
        </p:nvSpPr>
        <p:spPr>
          <a:xfrm>
            <a:off x="2162467" y="45259922"/>
            <a:ext cx="3240912" cy="584775"/>
          </a:xfrm>
          <a:prstGeom prst="rect">
            <a:avLst/>
          </a:prstGeom>
          <a:noFill/>
        </p:spPr>
        <p:txBody>
          <a:bodyPr wrap="square" rtlCol="0">
            <a:spAutoFit/>
          </a:bodyPr>
          <a:lstStyle/>
          <a:p>
            <a:r>
              <a:rPr kumimoji="1" lang="en-US" altLang="ja-JP" sz="3200" b="1" dirty="0">
                <a:effectLst>
                  <a:outerShdw blurRad="38100" dist="38100" dir="2700000" algn="tl">
                    <a:srgbClr val="000000">
                      <a:alpha val="43137"/>
                    </a:srgbClr>
                  </a:outerShdw>
                </a:effectLst>
              </a:rPr>
              <a:t>-</a:t>
            </a:r>
            <a:r>
              <a:rPr lang="ja-JP" altLang="en-US" sz="3200" b="1" dirty="0">
                <a:effectLst>
                  <a:outerShdw blurRad="38100" dist="38100" dir="2700000" algn="tl">
                    <a:srgbClr val="000000">
                      <a:alpha val="43137"/>
                    </a:srgbClr>
                  </a:outerShdw>
                </a:effectLst>
              </a:rPr>
              <a:t>最後に</a:t>
            </a:r>
            <a:r>
              <a:rPr kumimoji="1" lang="en-US" altLang="ja-JP" sz="3200" b="1" dirty="0">
                <a:effectLst>
                  <a:outerShdw blurRad="38100" dist="38100" dir="2700000" algn="tl">
                    <a:srgbClr val="000000">
                      <a:alpha val="43137"/>
                    </a:srgbClr>
                  </a:outerShdw>
                </a:effectLst>
              </a:rPr>
              <a:t>-</a:t>
            </a:r>
            <a:endParaRPr kumimoji="1" lang="ja-JP" altLang="en-US" sz="3200" b="1" dirty="0">
              <a:effectLst>
                <a:outerShdw blurRad="38100" dist="38100" dir="2700000" algn="tl">
                  <a:srgbClr val="000000">
                    <a:alpha val="43137"/>
                  </a:srgbClr>
                </a:outerShdw>
              </a:effectLst>
            </a:endParaRPr>
          </a:p>
        </p:txBody>
      </p:sp>
      <p:pic>
        <p:nvPicPr>
          <p:cNvPr id="1069" name="図 1068">
            <a:extLst>
              <a:ext uri="{FF2B5EF4-FFF2-40B4-BE49-F238E27FC236}">
                <a16:creationId xmlns:a16="http://schemas.microsoft.com/office/drawing/2014/main" id="{051CB2F0-DCE0-B0C7-7352-41F28D3E9429}"/>
              </a:ext>
            </a:extLst>
          </p:cNvPr>
          <p:cNvPicPr>
            <a:picLocks noChangeAspect="1"/>
          </p:cNvPicPr>
          <p:nvPr/>
        </p:nvPicPr>
        <p:blipFill>
          <a:blip r:embed="rId34"/>
          <a:srcRect l="21566" t="40731" r="23340" b="34956"/>
          <a:stretch>
            <a:fillRect/>
          </a:stretch>
        </p:blipFill>
        <p:spPr>
          <a:xfrm>
            <a:off x="22752441" y="31765634"/>
            <a:ext cx="1261503" cy="1204830"/>
          </a:xfrm>
          <a:prstGeom prst="rect">
            <a:avLst/>
          </a:prstGeom>
        </p:spPr>
      </p:pic>
      <p:pic>
        <p:nvPicPr>
          <p:cNvPr id="1071" name="図 1070">
            <a:extLst>
              <a:ext uri="{FF2B5EF4-FFF2-40B4-BE49-F238E27FC236}">
                <a16:creationId xmlns:a16="http://schemas.microsoft.com/office/drawing/2014/main" id="{68D76EE6-5FAC-BF04-F23C-D11423915546}"/>
              </a:ext>
            </a:extLst>
          </p:cNvPr>
          <p:cNvPicPr>
            <a:picLocks noChangeAspect="1"/>
          </p:cNvPicPr>
          <p:nvPr/>
        </p:nvPicPr>
        <p:blipFill>
          <a:blip r:embed="rId35"/>
          <a:srcRect l="17714" t="36646" r="30632" b="38691"/>
          <a:stretch>
            <a:fillRect/>
          </a:stretch>
        </p:blipFill>
        <p:spPr>
          <a:xfrm>
            <a:off x="24516570" y="31752316"/>
            <a:ext cx="1174070" cy="1213140"/>
          </a:xfrm>
          <a:prstGeom prst="rect">
            <a:avLst/>
          </a:prstGeom>
        </p:spPr>
      </p:pic>
      <p:sp>
        <p:nvSpPr>
          <p:cNvPr id="1074" name="テキスト ボックス 1073">
            <a:extLst>
              <a:ext uri="{FF2B5EF4-FFF2-40B4-BE49-F238E27FC236}">
                <a16:creationId xmlns:a16="http://schemas.microsoft.com/office/drawing/2014/main" id="{E4115B29-1742-8816-828E-DB6A347476E3}"/>
              </a:ext>
            </a:extLst>
          </p:cNvPr>
          <p:cNvSpPr txBox="1"/>
          <p:nvPr/>
        </p:nvSpPr>
        <p:spPr>
          <a:xfrm>
            <a:off x="22477868" y="31442682"/>
            <a:ext cx="4996067" cy="369332"/>
          </a:xfrm>
          <a:prstGeom prst="rect">
            <a:avLst/>
          </a:prstGeom>
          <a:noFill/>
        </p:spPr>
        <p:txBody>
          <a:bodyPr wrap="square" rtlCol="0">
            <a:spAutoFit/>
          </a:bodyPr>
          <a:lstStyle/>
          <a:p>
            <a:r>
              <a:rPr kumimoji="1" lang="ja-JP" altLang="en-US" sz="1800" dirty="0"/>
              <a:t>ユニバーサル　　　　　グレーシー</a:t>
            </a:r>
          </a:p>
        </p:txBody>
      </p:sp>
      <p:sp>
        <p:nvSpPr>
          <p:cNvPr id="1075" name="テキスト ボックス 1074">
            <a:extLst>
              <a:ext uri="{FF2B5EF4-FFF2-40B4-BE49-F238E27FC236}">
                <a16:creationId xmlns:a16="http://schemas.microsoft.com/office/drawing/2014/main" id="{DF9DCBE4-0784-BCEE-8468-666E2F27D510}"/>
              </a:ext>
            </a:extLst>
          </p:cNvPr>
          <p:cNvSpPr txBox="1"/>
          <p:nvPr/>
        </p:nvSpPr>
        <p:spPr>
          <a:xfrm>
            <a:off x="28043157" y="24915118"/>
            <a:ext cx="184731" cy="1400383"/>
          </a:xfrm>
          <a:prstGeom prst="rect">
            <a:avLst/>
          </a:prstGeom>
          <a:noFill/>
        </p:spPr>
        <p:txBody>
          <a:bodyPr wrap="none" rtlCol="0">
            <a:spAutoFit/>
          </a:bodyPr>
          <a:lstStyle/>
          <a:p>
            <a:endParaRPr kumimoji="1" lang="ja-JP" altLang="en-US" dirty="0"/>
          </a:p>
        </p:txBody>
      </p:sp>
      <p:sp>
        <p:nvSpPr>
          <p:cNvPr id="1062" name="テキスト ボックス 1061">
            <a:extLst>
              <a:ext uri="{FF2B5EF4-FFF2-40B4-BE49-F238E27FC236}">
                <a16:creationId xmlns:a16="http://schemas.microsoft.com/office/drawing/2014/main" id="{2F33FD8E-51D4-636E-857A-258C723A0E8E}"/>
              </a:ext>
            </a:extLst>
          </p:cNvPr>
          <p:cNvSpPr txBox="1"/>
          <p:nvPr/>
        </p:nvSpPr>
        <p:spPr>
          <a:xfrm>
            <a:off x="26682867" y="32584440"/>
            <a:ext cx="2063210" cy="369332"/>
          </a:xfrm>
          <a:prstGeom prst="rect">
            <a:avLst/>
          </a:prstGeom>
          <a:noFill/>
        </p:spPr>
        <p:txBody>
          <a:bodyPr wrap="square" rtlCol="0">
            <a:spAutoFit/>
          </a:bodyPr>
          <a:lstStyle/>
          <a:p>
            <a:r>
              <a:rPr kumimoji="1" lang="ja-JP" altLang="en-US" sz="1800" dirty="0"/>
              <a:t>　　　動画３</a:t>
            </a:r>
            <a:endParaRPr kumimoji="1" lang="en-US" altLang="ja-JP" sz="1800" dirty="0"/>
          </a:p>
        </p:txBody>
      </p:sp>
      <p:pic>
        <p:nvPicPr>
          <p:cNvPr id="1066" name="図 1065">
            <a:extLst>
              <a:ext uri="{FF2B5EF4-FFF2-40B4-BE49-F238E27FC236}">
                <a16:creationId xmlns:a16="http://schemas.microsoft.com/office/drawing/2014/main" id="{2A359712-8A71-4F8D-5BD1-87A8299D9373}"/>
              </a:ext>
            </a:extLst>
          </p:cNvPr>
          <p:cNvPicPr>
            <a:picLocks noChangeAspect="1"/>
          </p:cNvPicPr>
          <p:nvPr/>
        </p:nvPicPr>
        <p:blipFill>
          <a:blip r:embed="rId36"/>
          <a:stretch>
            <a:fillRect/>
          </a:stretch>
        </p:blipFill>
        <p:spPr>
          <a:xfrm>
            <a:off x="19690291" y="33599206"/>
            <a:ext cx="937003" cy="937003"/>
          </a:xfrm>
          <a:prstGeom prst="rect">
            <a:avLst/>
          </a:prstGeom>
        </p:spPr>
      </p:pic>
      <p:pic>
        <p:nvPicPr>
          <p:cNvPr id="1068" name="図 1067">
            <a:extLst>
              <a:ext uri="{FF2B5EF4-FFF2-40B4-BE49-F238E27FC236}">
                <a16:creationId xmlns:a16="http://schemas.microsoft.com/office/drawing/2014/main" id="{61E7A6D4-275F-938B-ECB5-FB729DF80A3F}"/>
              </a:ext>
            </a:extLst>
          </p:cNvPr>
          <p:cNvPicPr>
            <a:picLocks noChangeAspect="1"/>
          </p:cNvPicPr>
          <p:nvPr/>
        </p:nvPicPr>
        <p:blipFill>
          <a:blip r:embed="rId37"/>
          <a:stretch>
            <a:fillRect/>
          </a:stretch>
        </p:blipFill>
        <p:spPr>
          <a:xfrm>
            <a:off x="26905619" y="31508177"/>
            <a:ext cx="1085153" cy="1085153"/>
          </a:xfrm>
          <a:prstGeom prst="rect">
            <a:avLst/>
          </a:prstGeom>
        </p:spPr>
      </p:pic>
      <p:pic>
        <p:nvPicPr>
          <p:cNvPr id="53" name="図 52">
            <a:extLst>
              <a:ext uri="{FF2B5EF4-FFF2-40B4-BE49-F238E27FC236}">
                <a16:creationId xmlns:a16="http://schemas.microsoft.com/office/drawing/2014/main" id="{95968732-50B2-CE24-5037-2F37FD669E30}"/>
              </a:ext>
            </a:extLst>
          </p:cNvPr>
          <p:cNvPicPr>
            <a:picLocks noChangeAspect="1"/>
          </p:cNvPicPr>
          <p:nvPr/>
        </p:nvPicPr>
        <p:blipFill>
          <a:blip r:embed="rId38"/>
          <a:stretch>
            <a:fillRect/>
          </a:stretch>
        </p:blipFill>
        <p:spPr>
          <a:xfrm>
            <a:off x="27371336" y="13512406"/>
            <a:ext cx="1058627" cy="1058627"/>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7081</TotalTime>
  <Words>3081</Words>
  <Application>Microsoft Office PowerPoint</Application>
  <PresentationFormat>ユーザー設定</PresentationFormat>
  <Paragraphs>230</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ＭＳ Ｐゴシック</vt:lpstr>
      <vt:lpstr>ＭＳ ゴシック</vt:lpstr>
      <vt:lpstr>游明朝</vt:lpstr>
      <vt:lpstr>Arial</vt:lpstr>
      <vt:lpstr>Calibri</vt:lpstr>
      <vt:lpstr>Office テーマ</vt:lpstr>
      <vt:lpstr>　　　　　カテゴリー３  　　　　　　　　　　　　　〇稲澤由望　　　堀坂寧介 　　　　　　　　　　　　　　　　　　兵庫県神戸市　堀坂歯科医院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cybignet</dc:creator>
  <cp:lastModifiedBy>寧介 堀坂</cp:lastModifiedBy>
  <cp:revision>222</cp:revision>
  <cp:lastPrinted>2025-10-21T02:43:55Z</cp:lastPrinted>
  <dcterms:created xsi:type="dcterms:W3CDTF">2013-06-11T08:36:10Z</dcterms:created>
  <dcterms:modified xsi:type="dcterms:W3CDTF">2025-10-27T05:20:28Z</dcterms:modified>
</cp:coreProperties>
</file>